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92" r:id="rId1"/>
  </p:sldMasterIdLst>
  <p:notesMasterIdLst>
    <p:notesMasterId r:id="rId27"/>
  </p:notesMasterIdLst>
  <p:handoutMasterIdLst>
    <p:handoutMasterId r:id="rId28"/>
  </p:handoutMasterIdLst>
  <p:sldIdLst>
    <p:sldId id="317" r:id="rId2"/>
    <p:sldId id="314" r:id="rId3"/>
    <p:sldId id="319" r:id="rId4"/>
    <p:sldId id="266" r:id="rId5"/>
    <p:sldId id="313" r:id="rId6"/>
    <p:sldId id="320" r:id="rId7"/>
    <p:sldId id="312" r:id="rId8"/>
    <p:sldId id="283" r:id="rId9"/>
    <p:sldId id="268" r:id="rId10"/>
    <p:sldId id="257" r:id="rId11"/>
    <p:sldId id="273" r:id="rId12"/>
    <p:sldId id="311" r:id="rId13"/>
    <p:sldId id="258" r:id="rId14"/>
    <p:sldId id="277" r:id="rId15"/>
    <p:sldId id="279" r:id="rId16"/>
    <p:sldId id="274" r:id="rId17"/>
    <p:sldId id="281" r:id="rId18"/>
    <p:sldId id="262" r:id="rId19"/>
    <p:sldId id="307" r:id="rId20"/>
    <p:sldId id="282" r:id="rId21"/>
    <p:sldId id="318" r:id="rId22"/>
    <p:sldId id="315" r:id="rId23"/>
    <p:sldId id="265" r:id="rId24"/>
    <p:sldId id="298" r:id="rId25"/>
    <p:sldId id="316" r:id="rId26"/>
  </p:sldIdLst>
  <p:sldSz cx="9144000" cy="6858000" type="screen4x3"/>
  <p:notesSz cx="6797675" cy="9926638"/>
  <p:defaultTextStyle>
    <a:defPPr>
      <a:defRPr lang="en-US"/>
    </a:defPPr>
    <a:lvl1pPr algn="l" rtl="0" fontAlgn="base">
      <a:spcBef>
        <a:spcPct val="0"/>
      </a:spcBef>
      <a:spcAft>
        <a:spcPct val="0"/>
      </a:spcAft>
      <a:defRPr b="1" kern="1200">
        <a:solidFill>
          <a:schemeClr val="tx1"/>
        </a:solidFill>
        <a:latin typeface="Garamond" panose="02020404030301010803" pitchFamily="18" charset="0"/>
        <a:ea typeface="+mn-ea"/>
        <a:cs typeface="+mn-cs"/>
      </a:defRPr>
    </a:lvl1pPr>
    <a:lvl2pPr marL="457200" algn="l" rtl="0" fontAlgn="base">
      <a:spcBef>
        <a:spcPct val="0"/>
      </a:spcBef>
      <a:spcAft>
        <a:spcPct val="0"/>
      </a:spcAft>
      <a:defRPr b="1" kern="1200">
        <a:solidFill>
          <a:schemeClr val="tx1"/>
        </a:solidFill>
        <a:latin typeface="Garamond" panose="02020404030301010803" pitchFamily="18" charset="0"/>
        <a:ea typeface="+mn-ea"/>
        <a:cs typeface="+mn-cs"/>
      </a:defRPr>
    </a:lvl2pPr>
    <a:lvl3pPr marL="914400" algn="l" rtl="0" fontAlgn="base">
      <a:spcBef>
        <a:spcPct val="0"/>
      </a:spcBef>
      <a:spcAft>
        <a:spcPct val="0"/>
      </a:spcAft>
      <a:defRPr b="1" kern="1200">
        <a:solidFill>
          <a:schemeClr val="tx1"/>
        </a:solidFill>
        <a:latin typeface="Garamond" panose="02020404030301010803" pitchFamily="18" charset="0"/>
        <a:ea typeface="+mn-ea"/>
        <a:cs typeface="+mn-cs"/>
      </a:defRPr>
    </a:lvl3pPr>
    <a:lvl4pPr marL="1371600" algn="l" rtl="0" fontAlgn="base">
      <a:spcBef>
        <a:spcPct val="0"/>
      </a:spcBef>
      <a:spcAft>
        <a:spcPct val="0"/>
      </a:spcAft>
      <a:defRPr b="1" kern="1200">
        <a:solidFill>
          <a:schemeClr val="tx1"/>
        </a:solidFill>
        <a:latin typeface="Garamond" panose="02020404030301010803" pitchFamily="18" charset="0"/>
        <a:ea typeface="+mn-ea"/>
        <a:cs typeface="+mn-cs"/>
      </a:defRPr>
    </a:lvl4pPr>
    <a:lvl5pPr marL="1828800" algn="l" rtl="0" fontAlgn="base">
      <a:spcBef>
        <a:spcPct val="0"/>
      </a:spcBef>
      <a:spcAft>
        <a:spcPct val="0"/>
      </a:spcAft>
      <a:defRPr b="1" kern="1200">
        <a:solidFill>
          <a:schemeClr val="tx1"/>
        </a:solidFill>
        <a:latin typeface="Garamond" panose="02020404030301010803" pitchFamily="18" charset="0"/>
        <a:ea typeface="+mn-ea"/>
        <a:cs typeface="+mn-cs"/>
      </a:defRPr>
    </a:lvl5pPr>
    <a:lvl6pPr marL="2286000" algn="l" defTabSz="914400" rtl="0" eaLnBrk="1" latinLnBrk="0" hangingPunct="1">
      <a:defRPr b="1" kern="1200">
        <a:solidFill>
          <a:schemeClr val="tx1"/>
        </a:solidFill>
        <a:latin typeface="Garamond" panose="02020404030301010803" pitchFamily="18" charset="0"/>
        <a:ea typeface="+mn-ea"/>
        <a:cs typeface="+mn-cs"/>
      </a:defRPr>
    </a:lvl6pPr>
    <a:lvl7pPr marL="2743200" algn="l" defTabSz="914400" rtl="0" eaLnBrk="1" latinLnBrk="0" hangingPunct="1">
      <a:defRPr b="1" kern="1200">
        <a:solidFill>
          <a:schemeClr val="tx1"/>
        </a:solidFill>
        <a:latin typeface="Garamond" panose="02020404030301010803" pitchFamily="18" charset="0"/>
        <a:ea typeface="+mn-ea"/>
        <a:cs typeface="+mn-cs"/>
      </a:defRPr>
    </a:lvl7pPr>
    <a:lvl8pPr marL="3200400" algn="l" defTabSz="914400" rtl="0" eaLnBrk="1" latinLnBrk="0" hangingPunct="1">
      <a:defRPr b="1" kern="1200">
        <a:solidFill>
          <a:schemeClr val="tx1"/>
        </a:solidFill>
        <a:latin typeface="Garamond" panose="02020404030301010803" pitchFamily="18" charset="0"/>
        <a:ea typeface="+mn-ea"/>
        <a:cs typeface="+mn-cs"/>
      </a:defRPr>
    </a:lvl8pPr>
    <a:lvl9pPr marL="3657600" algn="l" defTabSz="914400" rtl="0" eaLnBrk="1" latinLnBrk="0" hangingPunct="1">
      <a:defRPr b="1"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son, Peter" initials="RP" lastIdx="2" clrIdx="0">
    <p:extLst>
      <p:ext uri="{19B8F6BF-5375-455C-9EA6-DF929625EA0E}">
        <p15:presenceInfo xmlns:p15="http://schemas.microsoft.com/office/powerpoint/2012/main" userId="S-1-5-21-3520252875-1208011068-3596416538-736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FFCC99"/>
    <a:srgbClr val="336600"/>
    <a:srgbClr val="FCE9B2"/>
    <a:srgbClr val="FFFFCC"/>
    <a:srgbClr val="FFFFA7"/>
    <a:srgbClr val="FFFF66"/>
    <a:srgbClr val="FCD3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5" autoAdjust="0"/>
    <p:restoredTop sz="94660" autoAdjust="0"/>
  </p:normalViewPr>
  <p:slideViewPr>
    <p:cSldViewPr showGuides="1">
      <p:cViewPr varScale="1">
        <p:scale>
          <a:sx n="76" d="100"/>
          <a:sy n="76" d="100"/>
        </p:scale>
        <p:origin x="1422" y="7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1925"/>
    </p:cViewPr>
  </p:sorterViewPr>
  <p:notesViewPr>
    <p:cSldViewPr showGuides="1">
      <p:cViewPr varScale="1">
        <p:scale>
          <a:sx n="55" d="100"/>
          <a:sy n="55" d="100"/>
        </p:scale>
        <p:origin x="-2856" y="-9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slide" Target="slides/slide1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5-04T10:51:48.059" idx="2">
    <p:pos x="10" y="10"/>
    <p:text>Enterprise is a crucial engine of economic growth. Without enterprise and entrepreneurs, there would be little innovation, little productivity growth, and few new jobs.
Entrepreneurial success does not take place in a vacuum. Entrepreneurs exist in the context of their particular geography – be that their local, national, or even supranational economy and society.
This mix of attitudes, resources, and infrastructure is known as the entrepreneurship ‘ecosystem’. The Global Entrepreneurship Index is an annual index that measures the health of the entrepreneurship ecosystems in each of 132 countries. It then ranks the performance of these against each other. This provides a picture of how each country performs in both the domestic and international context.
The GEDI methodology collects data on the entrepreneurial attitudes, abilities and aspirations of the local population and then weights these against the prevailing social and economic ‘infrastructure’ – this includes aspects such as broadband connectivity and the transport links to external markets. This process creates 14 ‘pillars’ which GEDI uses to measure the health of the regional ecosystem.</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5-04T10:51:38.730" idx="1">
    <p:pos x="10" y="10"/>
    <p:text/>
    <p:extLst>
      <p:ext uri="{C676402C-5697-4E1C-873F-D02D1690AC5C}">
        <p15:threadingInfo xmlns:p15="http://schemas.microsoft.com/office/powerpoint/2012/main" timeZoneBias="-1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9271" y="2417"/>
            <a:ext cx="6251712" cy="520655"/>
          </a:xfrm>
          <a:prstGeom prst="rect">
            <a:avLst/>
          </a:prstGeom>
          <a:noFill/>
          <a:ln w="12700">
            <a:noFill/>
            <a:miter lim="800000"/>
            <a:headEnd/>
            <a:tailEnd/>
          </a:ln>
          <a:effectLst/>
        </p:spPr>
        <p:txBody>
          <a:bodyPr wrap="none" lIns="90488" tIns="44450" rIns="90488" bIns="44450" anchor="ctr">
            <a:spAutoFit/>
          </a:bodyPr>
          <a:lstStyle/>
          <a:p>
            <a:pPr eaLnBrk="0" hangingPunct="0">
              <a:defRPr/>
            </a:pPr>
            <a:r>
              <a:rPr lang="en-US" sz="1400" cap="small" dirty="0">
                <a:latin typeface="Times New Roman" pitchFamily="18" charset="0"/>
              </a:rPr>
              <a:t>Essentials of Entrepreneurship and Small Business Management  ●  6e</a:t>
            </a:r>
            <a:br>
              <a:rPr lang="en-US" sz="1400" dirty="0">
                <a:latin typeface="Times New Roman" pitchFamily="18" charset="0"/>
              </a:rPr>
            </a:br>
            <a:r>
              <a:rPr lang="en-US" sz="1400" dirty="0">
                <a:latin typeface="Times New Roman" pitchFamily="18" charset="0"/>
              </a:rPr>
              <a:t>Chapter 1: The Foundations of Entrepreneurship</a:t>
            </a:r>
          </a:p>
        </p:txBody>
      </p:sp>
      <p:sp>
        <p:nvSpPr>
          <p:cNvPr id="66563" name="Rectangle 3"/>
          <p:cNvSpPr>
            <a:spLocks noChangeArrowheads="1"/>
          </p:cNvSpPr>
          <p:nvPr/>
        </p:nvSpPr>
        <p:spPr bwMode="auto">
          <a:xfrm>
            <a:off x="6337271" y="9509593"/>
            <a:ext cx="391135"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spAutoFit/>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algn="r"/>
            <a:fld id="{706AADBF-1B13-49FD-9F46-119F019CE590}" type="slidenum">
              <a:rPr lang="en-US" altLang="en-US" sz="1400" b="0">
                <a:latin typeface="Times New Roman" panose="02020603050405020304" pitchFamily="18" charset="0"/>
              </a:rPr>
              <a:pPr algn="r"/>
              <a:t>‹#›</a:t>
            </a:fld>
            <a:endParaRPr lang="en-US" altLang="en-US" sz="1400" b="0">
              <a:latin typeface="Times New Roman" panose="02020603050405020304" pitchFamily="18" charset="0"/>
            </a:endParaRPr>
          </a:p>
        </p:txBody>
      </p:sp>
    </p:spTree>
    <p:extLst>
      <p:ext uri="{BB962C8B-B14F-4D97-AF65-F5344CB8AC3E}">
        <p14:creationId xmlns:p14="http://schemas.microsoft.com/office/powerpoint/2010/main" val="3075041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06665" y="4715831"/>
            <a:ext cx="4984346" cy="4466649"/>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867" name="Rectangle 3"/>
          <p:cNvSpPr>
            <a:spLocks noGrp="1" noRot="1" noChangeAspect="1" noChangeArrowheads="1" noTextEdit="1"/>
          </p:cNvSpPr>
          <p:nvPr>
            <p:ph type="sldImg" idx="2"/>
          </p:nvPr>
        </p:nvSpPr>
        <p:spPr bwMode="auto">
          <a:xfrm>
            <a:off x="920750" y="746125"/>
            <a:ext cx="4957763" cy="37195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4"/>
          <p:cNvSpPr>
            <a:spLocks noChangeArrowheads="1"/>
          </p:cNvSpPr>
          <p:nvPr/>
        </p:nvSpPr>
        <p:spPr bwMode="auto">
          <a:xfrm>
            <a:off x="69271" y="110139"/>
            <a:ext cx="2216955"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spAutoFit/>
          </a:bodyPr>
          <a:lstStyle>
            <a:lvl1pPr eaLnBrk="0" hangingPunct="0">
              <a:defRPr b="1">
                <a:solidFill>
                  <a:schemeClr val="tx1"/>
                </a:solidFill>
                <a:latin typeface="Garamond" pitchFamily="18" charset="0"/>
              </a:defRPr>
            </a:lvl1pPr>
            <a:lvl2pPr marL="742950" indent="-285750" eaLnBrk="0" hangingPunct="0">
              <a:defRPr b="1">
                <a:solidFill>
                  <a:schemeClr val="tx1"/>
                </a:solidFill>
                <a:latin typeface="Garamond" pitchFamily="18" charset="0"/>
              </a:defRPr>
            </a:lvl2pPr>
            <a:lvl3pPr marL="1143000" indent="-228600" eaLnBrk="0" hangingPunct="0">
              <a:defRPr b="1">
                <a:solidFill>
                  <a:schemeClr val="tx1"/>
                </a:solidFill>
                <a:latin typeface="Garamond" pitchFamily="18" charset="0"/>
              </a:defRPr>
            </a:lvl3pPr>
            <a:lvl4pPr marL="1600200" indent="-228600" eaLnBrk="0" hangingPunct="0">
              <a:defRPr b="1">
                <a:solidFill>
                  <a:schemeClr val="tx1"/>
                </a:solidFill>
                <a:latin typeface="Garamond" pitchFamily="18" charset="0"/>
              </a:defRPr>
            </a:lvl4pPr>
            <a:lvl5pPr marL="2057400" indent="-228600" eaLnBrk="0" hangingPunct="0">
              <a:defRPr b="1">
                <a:solidFill>
                  <a:schemeClr val="tx1"/>
                </a:solidFill>
                <a:latin typeface="Garamond" pitchFamily="18" charset="0"/>
              </a:defRPr>
            </a:lvl5pPr>
            <a:lvl6pPr marL="2514600" indent="-228600" eaLnBrk="0" fontAlgn="base" hangingPunct="0">
              <a:spcBef>
                <a:spcPct val="0"/>
              </a:spcBef>
              <a:spcAft>
                <a:spcPct val="0"/>
              </a:spcAft>
              <a:defRPr b="1">
                <a:solidFill>
                  <a:schemeClr val="tx1"/>
                </a:solidFill>
                <a:latin typeface="Garamond" pitchFamily="18" charset="0"/>
              </a:defRPr>
            </a:lvl6pPr>
            <a:lvl7pPr marL="2971800" indent="-228600" eaLnBrk="0" fontAlgn="base" hangingPunct="0">
              <a:spcBef>
                <a:spcPct val="0"/>
              </a:spcBef>
              <a:spcAft>
                <a:spcPct val="0"/>
              </a:spcAft>
              <a:defRPr b="1">
                <a:solidFill>
                  <a:schemeClr val="tx1"/>
                </a:solidFill>
                <a:latin typeface="Garamond" pitchFamily="18" charset="0"/>
              </a:defRPr>
            </a:lvl7pPr>
            <a:lvl8pPr marL="3429000" indent="-228600" eaLnBrk="0" fontAlgn="base" hangingPunct="0">
              <a:spcBef>
                <a:spcPct val="0"/>
              </a:spcBef>
              <a:spcAft>
                <a:spcPct val="0"/>
              </a:spcAft>
              <a:defRPr b="1">
                <a:solidFill>
                  <a:schemeClr val="tx1"/>
                </a:solidFill>
                <a:latin typeface="Garamond" pitchFamily="18" charset="0"/>
              </a:defRPr>
            </a:lvl8pPr>
            <a:lvl9pPr marL="3886200" indent="-228600" eaLnBrk="0" fontAlgn="base" hangingPunct="0">
              <a:spcBef>
                <a:spcPct val="0"/>
              </a:spcBef>
              <a:spcAft>
                <a:spcPct val="0"/>
              </a:spcAft>
              <a:defRPr b="1">
                <a:solidFill>
                  <a:schemeClr val="tx1"/>
                </a:solidFill>
                <a:latin typeface="Garamond" pitchFamily="18" charset="0"/>
              </a:defRPr>
            </a:lvl9pPr>
          </a:lstStyle>
          <a:p>
            <a:pPr>
              <a:defRPr/>
            </a:pPr>
            <a:r>
              <a:rPr lang="en-US" altLang="en-US" sz="1400" b="0">
                <a:latin typeface="Times New Roman" pitchFamily="18" charset="0"/>
              </a:rPr>
              <a:t>Chapter 1: Entrepreneurship</a:t>
            </a:r>
          </a:p>
        </p:txBody>
      </p:sp>
      <p:sp>
        <p:nvSpPr>
          <p:cNvPr id="44037" name="Rectangle 5"/>
          <p:cNvSpPr>
            <a:spLocks noChangeArrowheads="1"/>
          </p:cNvSpPr>
          <p:nvPr/>
        </p:nvSpPr>
        <p:spPr bwMode="auto">
          <a:xfrm>
            <a:off x="6337271" y="9509593"/>
            <a:ext cx="391135"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spAutoFit/>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algn="r"/>
            <a:fld id="{BF558380-8592-4EF9-8A9A-C7A926497343}" type="slidenum">
              <a:rPr lang="en-US" altLang="en-US" sz="1400" b="0">
                <a:latin typeface="Times New Roman" panose="02020603050405020304" pitchFamily="18" charset="0"/>
              </a:rPr>
              <a:pPr algn="r"/>
              <a:t>‹#›</a:t>
            </a:fld>
            <a:endParaRPr lang="en-US" altLang="en-US" sz="1400" b="0">
              <a:latin typeface="Times New Roman" panose="02020603050405020304" pitchFamily="18" charset="0"/>
            </a:endParaRPr>
          </a:p>
        </p:txBody>
      </p:sp>
    </p:spTree>
    <p:extLst>
      <p:ext uri="{BB962C8B-B14F-4D97-AF65-F5344CB8AC3E}">
        <p14:creationId xmlns:p14="http://schemas.microsoft.com/office/powerpoint/2010/main" val="3105456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1144471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992076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3458547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759985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919163" y="746125"/>
            <a:ext cx="4957762" cy="3719513"/>
          </a:xfrm>
          <a:ln cap="flat"/>
        </p:spPr>
      </p:sp>
    </p:spTree>
    <p:extLst>
      <p:ext uri="{BB962C8B-B14F-4D97-AF65-F5344CB8AC3E}">
        <p14:creationId xmlns:p14="http://schemas.microsoft.com/office/powerpoint/2010/main" val="146868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508770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919163" y="746125"/>
            <a:ext cx="4957762" cy="3719513"/>
          </a:xfrm>
          <a:ln cap="flat"/>
        </p:spPr>
      </p:sp>
    </p:spTree>
    <p:extLst>
      <p:ext uri="{BB962C8B-B14F-4D97-AF65-F5344CB8AC3E}">
        <p14:creationId xmlns:p14="http://schemas.microsoft.com/office/powerpoint/2010/main" val="3877815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919163" y="746125"/>
            <a:ext cx="4957762" cy="3719513"/>
          </a:xfrm>
          <a:noFill/>
          <a:ln cap="flat"/>
        </p:spPr>
      </p:sp>
    </p:spTree>
    <p:extLst>
      <p:ext uri="{BB962C8B-B14F-4D97-AF65-F5344CB8AC3E}">
        <p14:creationId xmlns:p14="http://schemas.microsoft.com/office/powerpoint/2010/main" val="1789376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919163" y="746125"/>
            <a:ext cx="4957762" cy="3719513"/>
          </a:xfrm>
          <a:noFill/>
          <a:ln cap="flat"/>
        </p:spPr>
      </p:sp>
    </p:spTree>
    <p:extLst>
      <p:ext uri="{BB962C8B-B14F-4D97-AF65-F5344CB8AC3E}">
        <p14:creationId xmlns:p14="http://schemas.microsoft.com/office/powerpoint/2010/main" val="3440228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2572059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919163" y="746125"/>
            <a:ext cx="4957762" cy="3719513"/>
          </a:xfrm>
          <a:noFill/>
          <a:ln cap="flat"/>
        </p:spPr>
      </p:sp>
    </p:spTree>
    <p:extLst>
      <p:ext uri="{BB962C8B-B14F-4D97-AF65-F5344CB8AC3E}">
        <p14:creationId xmlns:p14="http://schemas.microsoft.com/office/powerpoint/2010/main" val="2634099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919163" y="746125"/>
            <a:ext cx="4957762" cy="3719513"/>
          </a:xfrm>
          <a:ln cap="flat"/>
        </p:spPr>
      </p:sp>
    </p:spTree>
    <p:extLst>
      <p:ext uri="{BB962C8B-B14F-4D97-AF65-F5344CB8AC3E}">
        <p14:creationId xmlns:p14="http://schemas.microsoft.com/office/powerpoint/2010/main" val="92335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3192078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54194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2963929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919163" y="746125"/>
            <a:ext cx="4957762" cy="3719513"/>
          </a:xfrm>
          <a:ln cap="flat"/>
        </p:spPr>
      </p:sp>
    </p:spTree>
    <p:extLst>
      <p:ext uri="{BB962C8B-B14F-4D97-AF65-F5344CB8AC3E}">
        <p14:creationId xmlns:p14="http://schemas.microsoft.com/office/powerpoint/2010/main" val="3190790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919163" y="746125"/>
            <a:ext cx="4957762" cy="3719513"/>
          </a:xfrm>
          <a:ln cap="flat"/>
        </p:spPr>
      </p:sp>
    </p:spTree>
    <p:extLst>
      <p:ext uri="{BB962C8B-B14F-4D97-AF65-F5344CB8AC3E}">
        <p14:creationId xmlns:p14="http://schemas.microsoft.com/office/powerpoint/2010/main" val="36238624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828800"/>
            <a:ext cx="6858000" cy="2387600"/>
          </a:xfrm>
        </p:spPr>
        <p:txBody>
          <a:bodyPr anchor="b"/>
          <a:lstStyle>
            <a:lvl1pPr algn="l">
              <a:defRPr sz="4500"/>
            </a:lvl1pPr>
          </a:lstStyle>
          <a:p>
            <a:endParaRPr lang="en-CA" dirty="0"/>
          </a:p>
        </p:txBody>
      </p:sp>
      <p:sp>
        <p:nvSpPr>
          <p:cNvPr id="3" name="Subtitle 2"/>
          <p:cNvSpPr>
            <a:spLocks noGrp="1"/>
          </p:cNvSpPr>
          <p:nvPr>
            <p:ph type="subTitle" idx="1"/>
          </p:nvPr>
        </p:nvSpPr>
        <p:spPr>
          <a:xfrm>
            <a:off x="1143000" y="4308475"/>
            <a:ext cx="6858000" cy="1655762"/>
          </a:xfrm>
        </p:spPr>
        <p:txBody>
          <a:bodyPr>
            <a:normAutofit/>
          </a:bodyPr>
          <a:lstStyle>
            <a:lvl1pPr marL="0" indent="0" algn="ctr">
              <a:buNone/>
              <a:defRPr sz="2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CA" dirty="0"/>
          </a:p>
        </p:txBody>
      </p:sp>
      <p:sp>
        <p:nvSpPr>
          <p:cNvPr id="4" name="Date Placeholder 3"/>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Ch. 1: The Foundations of Entrepreneurship</a:t>
            </a:r>
            <a:endParaRPr lang="en-CA"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DE3C2BB-5929-41B9-AA34-B9DED9B48C78}" type="slidenum">
              <a:rPr lang="en-CA" smtClean="0">
                <a:solidFill>
                  <a:prstClr val="black">
                    <a:tint val="75000"/>
                  </a:prstClr>
                </a:solidFill>
              </a:rPr>
              <a:pPr/>
              <a:t>‹#›</a:t>
            </a:fld>
            <a:endParaRPr lang="en-CA">
              <a:solidFill>
                <a:prstClr val="black">
                  <a:tint val="75000"/>
                </a:prstClr>
              </a:solidFill>
            </a:endParaRPr>
          </a:p>
        </p:txBody>
      </p:sp>
      <p:pic>
        <p:nvPicPr>
          <p:cNvPr id="67586" name="Picture 2" descr="http://www.bridgeport.edu/wp-content/uploads/2015/09/entrepreneu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480502" y="152400"/>
            <a:ext cx="3540125" cy="2529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767100"/>
      </p:ext>
    </p:extLst>
  </p:cSld>
  <p:clrMapOvr>
    <a:masterClrMapping/>
  </p:clrMapOvr>
  <p:extLst mod="1">
    <p:ext uri="{DCECCB84-F9BA-43D5-87BE-67443E8EF086}">
      <p15:sldGuideLst xmlns:p15="http://schemas.microsoft.com/office/powerpoint/2012/main">
        <p15:guide id="1" orient="horz" pos="1152">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503920" cy="685800"/>
          </a:xfrm>
        </p:spPr>
        <p:txBody>
          <a:bodyPr/>
          <a:lstStyle/>
          <a:p>
            <a:r>
              <a:rPr lang="en-US"/>
              <a:t>Click to edit Master title style</a:t>
            </a:r>
            <a:endParaRPr lang="en-CA"/>
          </a:p>
        </p:txBody>
      </p:sp>
      <p:sp>
        <p:nvSpPr>
          <p:cNvPr id="3" name="Content Placeholder 2"/>
          <p:cNvSpPr>
            <a:spLocks noGrp="1"/>
          </p:cNvSpPr>
          <p:nvPr>
            <p:ph idx="1"/>
          </p:nvPr>
        </p:nvSpPr>
        <p:spPr>
          <a:xfrm>
            <a:off x="609600" y="846137"/>
            <a:ext cx="8503920" cy="5486400"/>
          </a:xfrm>
        </p:spPr>
        <p:txBody>
          <a:bodyPr/>
          <a:lstStyle>
            <a:lvl1pPr marL="274320" indent="-274320">
              <a:defRPr/>
            </a:lvl1pPr>
            <a:lvl2pPr marL="548640" indent="-274320">
              <a:buFont typeface="Wingdings" panose="05000000000000000000" pitchFamily="2" charset="2"/>
              <a:buChar char="ü"/>
              <a:defRPr/>
            </a:lvl2pPr>
            <a:lvl3pPr marL="822960" indent="-274320">
              <a:buFont typeface="Wingdings" panose="05000000000000000000" pitchFamily="2" charset="2"/>
              <a:buChar char="q"/>
              <a:defRPr/>
            </a:lvl3pPr>
            <a:lvl4pPr marL="1097280" indent="-274320">
              <a:defRPr/>
            </a:lvl4pPr>
            <a:lvl5pPr marL="1371600" indent="-2743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a:xfrm>
            <a:off x="609600" y="6472074"/>
            <a:ext cx="2057400" cy="365125"/>
          </a:xfrm>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a:xfrm>
            <a:off x="3318510" y="6492875"/>
            <a:ext cx="3086100" cy="365125"/>
          </a:xfrm>
        </p:spPr>
        <p:txBody>
          <a:bodyPr/>
          <a:lstStyle/>
          <a:p>
            <a:r>
              <a:rPr lang="en-US">
                <a:solidFill>
                  <a:prstClr val="black">
                    <a:tint val="75000"/>
                  </a:prstClr>
                </a:solidFill>
              </a:rPr>
              <a:t>Ch. 1: The Foundations of Entrepreneurship</a:t>
            </a:r>
            <a:endParaRPr lang="en-CA" dirty="0">
              <a:solidFill>
                <a:prstClr val="black">
                  <a:tint val="75000"/>
                </a:prstClr>
              </a:solidFill>
            </a:endParaRPr>
          </a:p>
        </p:txBody>
      </p:sp>
      <p:sp>
        <p:nvSpPr>
          <p:cNvPr id="7" name="Slide Number Placeholder 5"/>
          <p:cNvSpPr>
            <a:spLocks noGrp="1"/>
          </p:cNvSpPr>
          <p:nvPr>
            <p:ph type="sldNum" sz="quarter" idx="4"/>
          </p:nvPr>
        </p:nvSpPr>
        <p:spPr>
          <a:xfrm>
            <a:off x="8378333" y="6472073"/>
            <a:ext cx="731520" cy="365125"/>
          </a:xfrm>
          <a:prstGeom prst="rect">
            <a:avLst/>
          </a:prstGeom>
          <a:noFill/>
          <a:ln>
            <a:noFill/>
          </a:ln>
        </p:spPr>
        <p:style>
          <a:lnRef idx="1">
            <a:schemeClr val="accent5"/>
          </a:lnRef>
          <a:fillRef idx="2">
            <a:schemeClr val="accent5"/>
          </a:fillRef>
          <a:effectRef idx="1">
            <a:schemeClr val="accent5"/>
          </a:effectRef>
          <a:fontRef idx="none"/>
        </p:style>
        <p:txBody>
          <a:bodyPr vert="horz" lIns="91440" tIns="45720" rIns="91440" bIns="45720" rtlCol="0" anchor="ctr"/>
          <a:lstStyle>
            <a:lvl1pPr algn="r">
              <a:defRPr sz="900">
                <a:solidFill>
                  <a:schemeClr val="tx1">
                    <a:tint val="75000"/>
                  </a:schemeClr>
                </a:solidFill>
              </a:defRPr>
            </a:lvl1pPr>
          </a:lstStyle>
          <a:p>
            <a:fld id="{5DB1231C-9048-444B-9F49-A01CFE55C725}"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146365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14493" y="0"/>
            <a:ext cx="8229600" cy="914400"/>
          </a:xfrm>
        </p:spPr>
        <p:txBody>
          <a:bodyPr/>
          <a:lstStyle/>
          <a:p>
            <a:r>
              <a:rPr lang="en-US"/>
              <a:t>Click to edit Master title style</a:t>
            </a:r>
            <a:endParaRPr lang="en-CA"/>
          </a:p>
        </p:txBody>
      </p:sp>
      <p:sp>
        <p:nvSpPr>
          <p:cNvPr id="3" name="Date Placeholder 2"/>
          <p:cNvSpPr>
            <a:spLocks noGrp="1"/>
          </p:cNvSpPr>
          <p:nvPr>
            <p:ph type="dt" sz="half" idx="10"/>
          </p:nvPr>
        </p:nvSpPr>
        <p:spPr>
          <a:xfrm>
            <a:off x="640080" y="6492875"/>
            <a:ext cx="2057400" cy="365125"/>
          </a:xfrm>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4" name="Footer Placeholder 3"/>
          <p:cNvSpPr>
            <a:spLocks noGrp="1"/>
          </p:cNvSpPr>
          <p:nvPr>
            <p:ph type="ftr" sz="quarter" idx="11"/>
          </p:nvPr>
        </p:nvSpPr>
        <p:spPr>
          <a:xfrm>
            <a:off x="3040380" y="6492875"/>
            <a:ext cx="3086100" cy="365125"/>
          </a:xfrm>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5" name="Slide Number Placeholder 4"/>
          <p:cNvSpPr>
            <a:spLocks noGrp="1"/>
          </p:cNvSpPr>
          <p:nvPr>
            <p:ph type="sldNum" sz="quarter" idx="12"/>
          </p:nvPr>
        </p:nvSpPr>
        <p:spPr>
          <a:xfrm>
            <a:off x="8710930" y="6448107"/>
            <a:ext cx="422910" cy="365125"/>
          </a:xfrm>
          <a:prstGeom prst="rect">
            <a:avLst/>
          </a:prstGeom>
          <a:noFill/>
          <a:ln>
            <a:noFill/>
          </a:ln>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
        <p:nvSpPr>
          <p:cNvPr id="7" name="Content Placeholder 6"/>
          <p:cNvSpPr>
            <a:spLocks noGrp="1"/>
          </p:cNvSpPr>
          <p:nvPr>
            <p:ph sz="quarter" idx="13"/>
          </p:nvPr>
        </p:nvSpPr>
        <p:spPr>
          <a:xfrm>
            <a:off x="2377440" y="1120775"/>
            <a:ext cx="6766560" cy="5303520"/>
          </a:xfrm>
        </p:spPr>
        <p:txBody>
          <a:bodyPr vert="horz" lIns="91440" tIns="45720" rIns="91440" bIns="45720" rtlCol="0">
            <a:normAutofit/>
          </a:bodyPr>
          <a:lstStyle>
            <a:lvl1pPr marL="91440" indent="-274320">
              <a:buFont typeface="Wingdings" panose="05000000000000000000" pitchFamily="2" charset="2"/>
              <a:buChar char="Ø"/>
              <a:tabLst/>
              <a:defRPr lang="en-US" sz="2400" kern="1200" dirty="0" smtClean="0">
                <a:solidFill>
                  <a:schemeClr val="tx1"/>
                </a:solidFill>
                <a:latin typeface="+mn-lt"/>
                <a:ea typeface="+mn-ea"/>
                <a:cs typeface="+mn-cs"/>
              </a:defRPr>
            </a:lvl1pPr>
            <a:lvl2pPr indent="-274320">
              <a:defRPr lang="en-US" smtClean="0"/>
            </a:lvl2pPr>
            <a:lvl3pPr>
              <a:defRPr lang="en-US" smtClean="0"/>
            </a:lvl3pPr>
            <a:lvl4pPr indent="-274320">
              <a:defRPr lang="en-US" smtClean="0"/>
            </a:lvl4pPr>
            <a:lvl5pPr indent="-274320">
              <a:defRPr lang="en-CA"/>
            </a:lvl5pPr>
          </a:lstStyle>
          <a:p>
            <a:pPr marL="0" lvl="0" indent="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472613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631185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537209" y="1136469"/>
            <a:ext cx="4114800" cy="4937760"/>
          </a:xfrm>
        </p:spPr>
        <p:txBody>
          <a:bodyPr>
            <a:normAutofit/>
          </a:bodyPr>
          <a:lstStyle>
            <a:lvl1pPr>
              <a:defRPr sz="2400"/>
            </a:lvl1pPr>
            <a:lvl2pPr>
              <a:defRPr sz="20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29150" y="1136469"/>
            <a:ext cx="4114800" cy="4937760"/>
          </a:xfrm>
        </p:spPr>
        <p:txBody>
          <a:bodyPr>
            <a:normAutofit/>
          </a:bodyPr>
          <a:lstStyle>
            <a:lvl1pPr>
              <a:defRPr sz="2400"/>
            </a:lvl1pPr>
            <a:lvl2pPr>
              <a:defRPr sz="20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Date Placeholder 4"/>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145413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54832" y="0"/>
            <a:ext cx="8229600" cy="914400"/>
          </a:xfrm>
        </p:spPr>
        <p:txBody>
          <a:bodyPr/>
          <a:lstStyle/>
          <a:p>
            <a:r>
              <a:rPr lang="en-US"/>
              <a:t>Click to edit Master title style</a:t>
            </a:r>
            <a:endParaRPr lang="en-CA"/>
          </a:p>
        </p:txBody>
      </p:sp>
      <p:sp>
        <p:nvSpPr>
          <p:cNvPr id="3" name="Text Placeholder 2"/>
          <p:cNvSpPr>
            <a:spLocks noGrp="1"/>
          </p:cNvSpPr>
          <p:nvPr>
            <p:ph type="body" idx="1"/>
          </p:nvPr>
        </p:nvSpPr>
        <p:spPr>
          <a:xfrm>
            <a:off x="498874" y="1041084"/>
            <a:ext cx="4114800" cy="457200"/>
          </a:xfrm>
        </p:spPr>
        <p:txBody>
          <a:bodyPr anchor="b">
            <a:norm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98874" y="1635852"/>
            <a:ext cx="4114800" cy="4480560"/>
          </a:xfrm>
        </p:spPr>
        <p:txBody>
          <a:bodyPr>
            <a:normAutofit/>
          </a:bodyPr>
          <a:lstStyle>
            <a:lvl1pPr marL="274320">
              <a:defRPr sz="2400"/>
            </a:lvl1pPr>
            <a:lvl2pPr indent="-274320">
              <a:defRPr sz="2000"/>
            </a:lvl2pPr>
            <a:lvl3pPr>
              <a:defRPr sz="1600"/>
            </a:lvl3pPr>
            <a:lvl4pPr indent="-274320">
              <a:defRPr sz="1400"/>
            </a:lvl4pPr>
            <a:lvl5pPr indent="-27432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69632" y="1041084"/>
            <a:ext cx="4114800" cy="457200"/>
          </a:xfrm>
        </p:spPr>
        <p:txBody>
          <a:bodyPr anchor="b">
            <a:norm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9632" y="1635852"/>
            <a:ext cx="4114800" cy="4480560"/>
          </a:xfrm>
        </p:spPr>
        <p:txBody>
          <a:bodyPr vert="horz" lIns="91440" tIns="45720" rIns="91440" bIns="45720" rtlCol="0">
            <a:normAutofit/>
          </a:bodyPr>
          <a:lstStyle>
            <a:lvl1pPr>
              <a:defRPr lang="en-US" sz="2400" dirty="0" smtClean="0"/>
            </a:lvl1pPr>
            <a:lvl2pPr>
              <a:defRPr lang="en-US" sz="2000" dirty="0" smtClean="0"/>
            </a:lvl2pPr>
            <a:lvl3pPr>
              <a:defRPr lang="en-US" sz="1600" dirty="0" smtClean="0"/>
            </a:lvl3pPr>
            <a:lvl4pPr>
              <a:defRPr lang="en-US" sz="1400" dirty="0" smtClean="0"/>
            </a:lvl4pPr>
            <a:lvl5pPr>
              <a:defRPr lang="en-CA" sz="1400" dirty="0"/>
            </a:lvl5pPr>
          </a:lstStyle>
          <a:p>
            <a:pPr marL="274320" lvl="0"/>
            <a:r>
              <a:rPr lang="en-US" dirty="0"/>
              <a:t>Click to edit Master text styles</a:t>
            </a:r>
          </a:p>
          <a:p>
            <a:pPr lvl="1" indent="-274320"/>
            <a:r>
              <a:rPr lang="en-US" dirty="0"/>
              <a:t>Second level</a:t>
            </a:r>
          </a:p>
          <a:p>
            <a:pPr lvl="2"/>
            <a:r>
              <a:rPr lang="en-US" dirty="0"/>
              <a:t>Third level</a:t>
            </a:r>
          </a:p>
          <a:p>
            <a:pPr lvl="3" indent="-274320"/>
            <a:r>
              <a:rPr lang="en-US" dirty="0"/>
              <a:t>Fourth level</a:t>
            </a:r>
          </a:p>
          <a:p>
            <a:pPr lvl="4" indent="-274320"/>
            <a:r>
              <a:rPr lang="en-US" dirty="0"/>
              <a:t>Fifth level</a:t>
            </a:r>
            <a:endParaRPr lang="en-CA" dirty="0"/>
          </a:p>
        </p:txBody>
      </p:sp>
      <p:sp>
        <p:nvSpPr>
          <p:cNvPr id="7" name="Date Placeholder 6"/>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396408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226044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255698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685082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Ch. 1: The Foundations of Entrepreneurship</a:t>
            </a:r>
          </a:p>
        </p:txBody>
      </p:sp>
      <p:sp>
        <p:nvSpPr>
          <p:cNvPr id="7" name="Slide Number Placeholder 6"/>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378983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4010525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5DB1231C-9048-444B-9F49-A01CFE55C725}"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11926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493" y="0"/>
            <a:ext cx="8229600" cy="9144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514493" y="1120775"/>
            <a:ext cx="8229600" cy="5029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2"/>
          </p:nvPr>
        </p:nvSpPr>
        <p:spPr>
          <a:xfrm>
            <a:off x="514493" y="6472074"/>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r>
              <a:rPr lang="en-US" dirty="0">
                <a:solidFill>
                  <a:prstClr val="black">
                    <a:tint val="75000"/>
                  </a:prstClr>
                </a:solidFill>
                <a:latin typeface="Calibri" panose="020F0502020204030204"/>
              </a:rPr>
              <a:t>Fall 2016</a:t>
            </a:r>
            <a:endParaRPr lang="en-CA" dirty="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2914793" y="6472074"/>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r>
              <a:rPr lang="en-US">
                <a:solidFill>
                  <a:prstClr val="black">
                    <a:tint val="75000"/>
                  </a:prstClr>
                </a:solidFill>
                <a:latin typeface="Calibri" panose="020F0502020204030204"/>
              </a:rPr>
              <a:t>Ch. 1: The Foundations of Entrepreneurship</a:t>
            </a:r>
            <a:endParaRPr lang="en-CA" dirty="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721090" y="6472074"/>
            <a:ext cx="422910" cy="365125"/>
          </a:xfrm>
          <a:prstGeom prst="rect">
            <a:avLst/>
          </a:prstGeom>
          <a:noFill/>
          <a:ln>
            <a:noFill/>
          </a:ln>
        </p:spPr>
        <p:style>
          <a:lnRef idx="1">
            <a:schemeClr val="accent5"/>
          </a:lnRef>
          <a:fillRef idx="2">
            <a:schemeClr val="accent5"/>
          </a:fillRef>
          <a:effectRef idx="1">
            <a:schemeClr val="accent5"/>
          </a:effectRef>
          <a:fontRef idx="none"/>
        </p:style>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5DB1231C-9048-444B-9F49-A01CFE55C725}" type="slidenum">
              <a:rPr lang="en-CA" smtClean="0">
                <a:solidFill>
                  <a:prstClr val="black">
                    <a:tint val="75000"/>
                  </a:prstClr>
                </a:solidFill>
                <a:latin typeface="Calibri" panose="020F0502020204030204"/>
              </a:rPr>
              <a:pPr fontAlgn="auto">
                <a:spcBef>
                  <a:spcPts val="0"/>
                </a:spcBef>
                <a:spcAft>
                  <a:spcPts val="0"/>
                </a:spcAft>
              </a:pPr>
              <a:t>‹#›</a:t>
            </a:fld>
            <a:endParaRPr lang="en-CA" dirty="0">
              <a:solidFill>
                <a:prstClr val="black">
                  <a:tint val="75000"/>
                </a:prstClr>
              </a:solidFill>
              <a:latin typeface="Calibri" panose="020F0502020204030204"/>
            </a:endParaRPr>
          </a:p>
        </p:txBody>
      </p:sp>
      <p:sp>
        <p:nvSpPr>
          <p:cNvPr id="8" name="TextBox 7"/>
          <p:cNvSpPr txBox="1"/>
          <p:nvPr userDrawn="1"/>
        </p:nvSpPr>
        <p:spPr>
          <a:xfrm rot="16200000" flipH="1">
            <a:off x="-3176118" y="3159003"/>
            <a:ext cx="6858000" cy="523220"/>
          </a:xfrm>
          <a:prstGeom prst="rect">
            <a:avLst/>
          </a:prstGeom>
          <a:solidFill>
            <a:schemeClr val="accent2">
              <a:lumMod val="75000"/>
            </a:schemeClr>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fontAlgn="auto">
              <a:spcBef>
                <a:spcPts val="0"/>
              </a:spcBef>
              <a:spcAft>
                <a:spcPts val="0"/>
              </a:spcAft>
            </a:pPr>
            <a:r>
              <a:rPr lang="en-CA" sz="2800" dirty="0">
                <a:solidFill>
                  <a:prstClr val="white"/>
                </a:solidFill>
              </a:rPr>
              <a:t>EP2150</a:t>
            </a:r>
            <a:r>
              <a:rPr lang="en-CA" sz="2800" baseline="0" dirty="0">
                <a:solidFill>
                  <a:prstClr val="white"/>
                </a:solidFill>
              </a:rPr>
              <a:t> - Entrepreneurship</a:t>
            </a:r>
            <a:endParaRPr lang="en-CA" sz="2800" dirty="0">
              <a:solidFill>
                <a:prstClr val="white"/>
              </a:solidFill>
            </a:endParaRPr>
          </a:p>
        </p:txBody>
      </p:sp>
    </p:spTree>
    <p:extLst>
      <p:ext uri="{BB962C8B-B14F-4D97-AF65-F5344CB8AC3E}">
        <p14:creationId xmlns:p14="http://schemas.microsoft.com/office/powerpoint/2010/main" val="1446465848"/>
      </p:ext>
    </p:extLst>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 id="2147484201" r:id="rId9"/>
    <p:sldLayoutId id="2147484202" r:id="rId10"/>
    <p:sldLayoutId id="2147484203" r:id="rId11"/>
    <p:sldLayoutId id="2147484204" r:id="rId12"/>
  </p:sldLayoutIdLst>
  <p:hf hdr="0"/>
  <p:txStyles>
    <p:titleStyle>
      <a:lvl1pPr algn="l" defTabSz="685800" rtl="0" eaLnBrk="1" latinLnBrk="0" hangingPunct="1">
        <a:lnSpc>
          <a:spcPct val="90000"/>
        </a:lnSpc>
        <a:spcBef>
          <a:spcPct val="0"/>
        </a:spcBef>
        <a:buNone/>
        <a:defRPr sz="3600" b="1" kern="1200">
          <a:solidFill>
            <a:schemeClr val="tx1"/>
          </a:solidFill>
          <a:effectLst>
            <a:outerShdw blurRad="38100" dist="38100" dir="2700000" algn="tl">
              <a:srgbClr val="000000">
                <a:alpha val="43137"/>
              </a:srgbClr>
            </a:outerShdw>
          </a:effectLst>
          <a:latin typeface="+mj-lt"/>
          <a:ea typeface="+mj-ea"/>
          <a:cs typeface="+mj-cs"/>
        </a:defRPr>
      </a:lvl1pPr>
    </p:titleStyle>
    <p:bodyStyle>
      <a:lvl1pPr marL="182880" indent="-274320" algn="l" defTabSz="685800" rtl="0" eaLnBrk="1" latinLnBrk="0" hangingPunct="1">
        <a:lnSpc>
          <a:spcPct val="100000"/>
        </a:lnSpc>
        <a:spcBef>
          <a:spcPts val="600"/>
        </a:spcBef>
        <a:buFont typeface="Wingdings" panose="05000000000000000000" pitchFamily="2" charset="2"/>
        <a:buChar char="Ø"/>
        <a:defRPr sz="2800" kern="1200">
          <a:solidFill>
            <a:schemeClr val="tx1"/>
          </a:solidFill>
          <a:latin typeface="+mn-lt"/>
          <a:ea typeface="+mn-ea"/>
          <a:cs typeface="+mn-cs"/>
        </a:defRPr>
      </a:lvl1pPr>
      <a:lvl2pPr marL="548640" indent="-182880" algn="l" defTabSz="685800" rtl="0" eaLnBrk="1" latinLnBrk="0" hangingPunct="1">
        <a:lnSpc>
          <a:spcPct val="100000"/>
        </a:lnSpc>
        <a:spcBef>
          <a:spcPts val="600"/>
        </a:spcBef>
        <a:buFont typeface="Arial" panose="020B0604020202020204" pitchFamily="34" charset="0"/>
        <a:buChar char="•"/>
        <a:defRPr sz="2400" kern="1200">
          <a:solidFill>
            <a:schemeClr val="tx1"/>
          </a:solidFill>
          <a:latin typeface="+mn-lt"/>
          <a:ea typeface="+mn-ea"/>
          <a:cs typeface="+mn-cs"/>
        </a:defRPr>
      </a:lvl2pPr>
      <a:lvl3pPr marL="822960" indent="-274320" algn="l" defTabSz="685800" rtl="0" eaLnBrk="1" latinLnBrk="0" hangingPunct="1">
        <a:lnSpc>
          <a:spcPct val="100000"/>
        </a:lnSpc>
        <a:spcBef>
          <a:spcPts val="600"/>
        </a:spcBef>
        <a:buFont typeface="Wingdings" panose="05000000000000000000" pitchFamily="2" charset="2"/>
        <a:buChar char="ü"/>
        <a:defRPr sz="2000" kern="1200">
          <a:solidFill>
            <a:schemeClr val="tx1"/>
          </a:solidFill>
          <a:latin typeface="+mn-lt"/>
          <a:ea typeface="+mn-ea"/>
          <a:cs typeface="+mn-cs"/>
        </a:defRPr>
      </a:lvl3pPr>
      <a:lvl4pPr marL="1097280" indent="-182880" algn="l" defTabSz="685800" rtl="0" eaLnBrk="1" latinLnBrk="0" hangingPunct="1">
        <a:lnSpc>
          <a:spcPct val="100000"/>
        </a:lnSpc>
        <a:spcBef>
          <a:spcPts val="600"/>
        </a:spcBef>
        <a:buFont typeface="Wingdings" panose="05000000000000000000" pitchFamily="2" charset="2"/>
        <a:buChar char="v"/>
        <a:defRPr sz="2000" kern="1200">
          <a:solidFill>
            <a:schemeClr val="tx1"/>
          </a:solidFill>
          <a:latin typeface="+mn-lt"/>
          <a:ea typeface="+mn-ea"/>
          <a:cs typeface="+mn-cs"/>
        </a:defRPr>
      </a:lvl4pPr>
      <a:lvl5pPr marL="1371600" indent="-182880" algn="l" defTabSz="685800" rtl="0" eaLnBrk="1" latinLnBrk="0" hangingPunct="1">
        <a:lnSpc>
          <a:spcPct val="100000"/>
        </a:lnSpc>
        <a:spcBef>
          <a:spcPts val="600"/>
        </a:spcBef>
        <a:buFont typeface="Wingdings" panose="05000000000000000000" pitchFamily="2" charset="2"/>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thegedi.org/countries"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omments" Target="../comments/commen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5sbQpq1VG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sOjeQV5pHh4#t=94.2174401"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VH35Iz9veM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youtube.com/watch?v=alZqXA4R2dI"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EP2150 - Entrepreneurship</a:t>
            </a:r>
            <a:endParaRPr lang="en-CA" dirty="0"/>
          </a:p>
        </p:txBody>
      </p:sp>
      <p:sp>
        <p:nvSpPr>
          <p:cNvPr id="6" name="Subtitle 5"/>
          <p:cNvSpPr>
            <a:spLocks noGrp="1"/>
          </p:cNvSpPr>
          <p:nvPr>
            <p:ph type="subTitle" idx="1"/>
          </p:nvPr>
        </p:nvSpPr>
        <p:spPr/>
        <p:txBody>
          <a:bodyPr/>
          <a:lstStyle/>
          <a:p>
            <a:r>
              <a:rPr lang="en-US" dirty="0"/>
              <a:t>Chapter 1 – Foundations of Entrepreneurship</a:t>
            </a:r>
          </a:p>
          <a:p>
            <a:r>
              <a:rPr lang="en-US" dirty="0"/>
              <a:t>Fall 2016</a:t>
            </a:r>
          </a:p>
          <a:p>
            <a:r>
              <a:rPr lang="en-US" dirty="0"/>
              <a:t>Peter Robertson</a:t>
            </a:r>
            <a:endParaRPr lang="en-CA" dirty="0"/>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5DB1231C-9048-444B-9F49-A01CFE55C725}" type="slidenum">
              <a:rPr lang="en-CA" smtClean="0">
                <a:solidFill>
                  <a:prstClr val="black">
                    <a:tint val="75000"/>
                  </a:prstClr>
                </a:solidFill>
              </a:rPr>
              <a:pPr/>
              <a:t>1</a:t>
            </a:fld>
            <a:endParaRPr lang="en-CA">
              <a:solidFill>
                <a:prstClr val="black">
                  <a:tint val="75000"/>
                </a:prstClr>
              </a:solidFill>
            </a:endParaRPr>
          </a:p>
        </p:txBody>
      </p:sp>
    </p:spTree>
    <p:extLst>
      <p:ext uri="{BB962C8B-B14F-4D97-AF65-F5344CB8AC3E}">
        <p14:creationId xmlns:p14="http://schemas.microsoft.com/office/powerpoint/2010/main" val="3082351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Ch. 1: The Foundations of Entrepreneurship</a:t>
            </a:r>
          </a:p>
        </p:txBody>
      </p:sp>
      <p:pic>
        <p:nvPicPr>
          <p:cNvPr id="143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 y="685800"/>
            <a:ext cx="8510587" cy="530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DB1231C-9048-444B-9F49-A01CFE55C725}" type="slidenum">
              <a:rPr lang="en-CA" smtClean="0">
                <a:solidFill>
                  <a:prstClr val="black">
                    <a:tint val="75000"/>
                  </a:prstClr>
                </a:solidFill>
              </a:rPr>
              <a:pPr/>
              <a:t>2</a:t>
            </a:fld>
            <a:endParaRPr lang="en-CA">
              <a:solidFill>
                <a:prstClr val="black">
                  <a:tint val="75000"/>
                </a:prst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Learning Objectives For Today</a:t>
            </a:r>
          </a:p>
        </p:txBody>
      </p:sp>
      <p:sp>
        <p:nvSpPr>
          <p:cNvPr id="3" name="Content Placeholder 2"/>
          <p:cNvSpPr>
            <a:spLocks noGrp="1"/>
          </p:cNvSpPr>
          <p:nvPr>
            <p:ph idx="1"/>
          </p:nvPr>
        </p:nvSpPr>
        <p:spPr/>
        <p:txBody>
          <a:bodyPr>
            <a:normAutofit fontScale="92500"/>
          </a:bodyPr>
          <a:lstStyle/>
          <a:p>
            <a:r>
              <a:rPr lang="en-US" dirty="0"/>
              <a:t>Define the role of the entrepreneur in.</a:t>
            </a:r>
          </a:p>
          <a:p>
            <a:r>
              <a:rPr lang="en-US" dirty="0"/>
              <a:t>Describe the entrepreneurial profile and evaluate your potential as an entrepreneur.</a:t>
            </a:r>
          </a:p>
          <a:p>
            <a:r>
              <a:rPr lang="en-US" dirty="0"/>
              <a:t>Describe the benefits and drawbacks of entrepreneurship.</a:t>
            </a:r>
          </a:p>
          <a:p>
            <a:r>
              <a:rPr lang="en-US" dirty="0"/>
              <a:t>Explain the forces that are driving the growth in entrepreneurship.</a:t>
            </a:r>
          </a:p>
          <a:p>
            <a:r>
              <a:rPr lang="en-US" dirty="0"/>
              <a:t>Explain the cultural diversity of entrepreneurship.</a:t>
            </a:r>
          </a:p>
          <a:p>
            <a:r>
              <a:rPr lang="en-US" dirty="0"/>
              <a:t>Describe the important role small business plays in a nation’s economy.</a:t>
            </a:r>
          </a:p>
          <a:p>
            <a:r>
              <a:rPr lang="en-US" dirty="0"/>
              <a:t>Put failure into the proper perspective.</a:t>
            </a:r>
          </a:p>
          <a:p>
            <a:r>
              <a:rPr lang="en-US" dirty="0"/>
              <a:t>Explain how entrepreneurs can avoid becoming another failure statistic.</a:t>
            </a:r>
          </a:p>
          <a:p>
            <a:endParaRPr lang="en-CA" dirty="0"/>
          </a:p>
        </p:txBody>
      </p:sp>
      <p:sp>
        <p:nvSpPr>
          <p:cNvPr id="4" name="Date Placeholder 3"/>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Ch. 1: The Foundations of Entrepreneurship</a:t>
            </a:r>
            <a:endParaRPr lang="en-CA" dirty="0">
              <a:solidFill>
                <a:prstClr val="black">
                  <a:tint val="75000"/>
                </a:prstClr>
              </a:solidFill>
            </a:endParaRPr>
          </a:p>
        </p:txBody>
      </p:sp>
      <p:sp>
        <p:nvSpPr>
          <p:cNvPr id="6" name="Slide Number Placeholder 5"/>
          <p:cNvSpPr>
            <a:spLocks noGrp="1"/>
          </p:cNvSpPr>
          <p:nvPr>
            <p:ph type="sldNum" sz="quarter" idx="4"/>
          </p:nvPr>
        </p:nvSpPr>
        <p:spPr/>
        <p:txBody>
          <a:bodyPr/>
          <a:lstStyle/>
          <a:p>
            <a:fld id="{5DB1231C-9048-444B-9F49-A01CFE55C725}" type="slidenum">
              <a:rPr lang="en-CA" smtClean="0">
                <a:solidFill>
                  <a:prstClr val="black">
                    <a:tint val="75000"/>
                  </a:prstClr>
                </a:solidFill>
              </a:rPr>
              <a:pPr/>
              <a:t>3</a:t>
            </a:fld>
            <a:endParaRPr lang="en-CA" dirty="0">
              <a:solidFill>
                <a:prstClr val="black">
                  <a:tint val="75000"/>
                </a:prstClr>
              </a:solidFill>
            </a:endParaRPr>
          </a:p>
        </p:txBody>
      </p:sp>
    </p:spTree>
    <p:extLst>
      <p:ext uri="{BB962C8B-B14F-4D97-AF65-F5344CB8AC3E}">
        <p14:creationId xmlns:p14="http://schemas.microsoft.com/office/powerpoint/2010/main" val="738418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pPr eaLnBrk="1" hangingPunct="1"/>
            <a:r>
              <a:rPr lang="en-US" altLang="en-US">
                <a:effectLst/>
              </a:rPr>
              <a:t>The World of the Entrepreneur</a:t>
            </a:r>
          </a:p>
        </p:txBody>
      </p:sp>
      <p:sp>
        <p:nvSpPr>
          <p:cNvPr id="23555" name="Rectangle 3"/>
          <p:cNvSpPr>
            <a:spLocks noGrp="1" noChangeArrowheads="1"/>
          </p:cNvSpPr>
          <p:nvPr>
            <p:ph idx="1"/>
          </p:nvPr>
        </p:nvSpPr>
        <p:spPr/>
        <p:txBody>
          <a:bodyPr/>
          <a:lstStyle/>
          <a:p>
            <a:pPr eaLnBrk="1" hangingPunct="1">
              <a:lnSpc>
                <a:spcPct val="85000"/>
              </a:lnSpc>
              <a:spcBef>
                <a:spcPct val="60000"/>
              </a:spcBef>
            </a:pPr>
            <a:r>
              <a:rPr lang="en-US" altLang="en-US" b="0" dirty="0">
                <a:effectLst/>
              </a:rPr>
              <a:t>Every year U.S. entrepreneurs launch 565,000 new businesses.</a:t>
            </a:r>
          </a:p>
          <a:p>
            <a:pPr lvl="1">
              <a:lnSpc>
                <a:spcPct val="85000"/>
              </a:lnSpc>
              <a:spcBef>
                <a:spcPct val="60000"/>
              </a:spcBef>
            </a:pPr>
            <a:r>
              <a:rPr lang="en-US" altLang="en-US" dirty="0"/>
              <a:t>Most of those will fail!</a:t>
            </a:r>
            <a:endParaRPr lang="en-US" altLang="en-US" b="0" dirty="0">
              <a:effectLst/>
            </a:endParaRPr>
          </a:p>
          <a:p>
            <a:pPr eaLnBrk="1" hangingPunct="1">
              <a:lnSpc>
                <a:spcPct val="85000"/>
              </a:lnSpc>
              <a:spcBef>
                <a:spcPct val="60000"/>
              </a:spcBef>
            </a:pPr>
            <a:r>
              <a:rPr lang="en-US" altLang="en-US" b="0" dirty="0">
                <a:effectLst/>
              </a:rPr>
              <a:t>Entrepreneurial Spirit</a:t>
            </a:r>
          </a:p>
          <a:p>
            <a:pPr lvl="1">
              <a:lnSpc>
                <a:spcPct val="85000"/>
              </a:lnSpc>
              <a:spcBef>
                <a:spcPct val="60000"/>
              </a:spcBef>
            </a:pPr>
            <a:r>
              <a:rPr lang="en-US" altLang="en-US" b="0" dirty="0">
                <a:effectLst/>
              </a:rPr>
              <a:t>Is the most significant economic development in recent history.</a:t>
            </a:r>
          </a:p>
          <a:p>
            <a:pPr lvl="1">
              <a:lnSpc>
                <a:spcPct val="85000"/>
              </a:lnSpc>
              <a:spcBef>
                <a:spcPct val="60000"/>
              </a:spcBef>
            </a:pPr>
            <a:r>
              <a:rPr lang="en-US" altLang="en-US" b="0" dirty="0">
                <a:effectLst/>
              </a:rPr>
              <a:t>GEM study: 12.3% of adult population in the U.S. is actively involved in trying to start a new business. </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4"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87EA6DF8-1909-4202-8D77-87A579F83A4B}" type="slidenum">
              <a:rPr lang="en-US" altLang="en-US" b="0">
                <a:latin typeface="Arial" panose="020B0604020202020204" pitchFamily="34" charset="0"/>
              </a:rPr>
              <a:pPr eaLnBrk="1" hangingPunct="1"/>
              <a:t>4</a:t>
            </a:fld>
            <a:endParaRPr lang="en-US" altLang="en-US" b="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55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Entrepreneurial Activity Across the Globe</a:t>
            </a:r>
            <a:br>
              <a:rPr lang="en-US" dirty="0"/>
            </a:br>
            <a:endParaRPr lang="en-US" dirty="0"/>
          </a:p>
        </p:txBody>
      </p:sp>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4" name="Slide Number Placeholder 3"/>
          <p:cNvSpPr>
            <a:spLocks noGrp="1"/>
          </p:cNvSpPr>
          <p:nvPr>
            <p:ph type="sldNum" sz="quarter" idx="12"/>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C984BD0D-DF3A-4B7D-A5A6-FBF124925C3B}" type="slidenum">
              <a:rPr lang="en-US" altLang="en-US" b="0">
                <a:latin typeface="Arial" panose="020B0604020202020204" pitchFamily="34" charset="0"/>
              </a:rPr>
              <a:pPr eaLnBrk="1" hangingPunct="1"/>
              <a:t>5</a:t>
            </a:fld>
            <a:endParaRPr lang="en-US" altLang="en-US" b="0">
              <a:latin typeface="Arial" panose="020B0604020202020204" pitchFamily="34" charset="0"/>
            </a:endParaRPr>
          </a:p>
        </p:txBody>
      </p:sp>
      <p:pic>
        <p:nvPicPr>
          <p:cNvPr id="1638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350" y="1005681"/>
            <a:ext cx="6845300" cy="4846637"/>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5DB1231C-9048-444B-9F49-A01CFE55C725}" type="slidenum">
              <a:rPr lang="en-CA" smtClean="0">
                <a:solidFill>
                  <a:prstClr val="black">
                    <a:tint val="75000"/>
                  </a:prstClr>
                </a:solidFill>
              </a:rPr>
              <a:pPr/>
              <a:t>6</a:t>
            </a:fld>
            <a:endParaRPr lang="en-CA">
              <a:solidFill>
                <a:prstClr val="black">
                  <a:tint val="75000"/>
                </a:prstClr>
              </a:solidFill>
            </a:endParaRPr>
          </a:p>
        </p:txBody>
      </p:sp>
      <p:pic>
        <p:nvPicPr>
          <p:cNvPr id="6" name="Picture 5"/>
          <p:cNvPicPr>
            <a:picLocks noChangeAspect="1"/>
          </p:cNvPicPr>
          <p:nvPr/>
        </p:nvPicPr>
        <p:blipFill>
          <a:blip r:embed="rId2"/>
          <a:stretch>
            <a:fillRect/>
          </a:stretch>
        </p:blipFill>
        <p:spPr>
          <a:xfrm>
            <a:off x="1219343" y="-107087"/>
            <a:ext cx="6477000" cy="6579161"/>
          </a:xfrm>
          <a:prstGeom prst="rect">
            <a:avLst/>
          </a:prstGeom>
        </p:spPr>
      </p:pic>
      <p:sp>
        <p:nvSpPr>
          <p:cNvPr id="7" name="Right Arrow 6"/>
          <p:cNvSpPr/>
          <p:nvPr/>
        </p:nvSpPr>
        <p:spPr>
          <a:xfrm>
            <a:off x="664386" y="5486400"/>
            <a:ext cx="53354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664385" y="6017337"/>
            <a:ext cx="53354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473767" y="2788447"/>
            <a:ext cx="3214341" cy="369332"/>
          </a:xfrm>
          <a:prstGeom prst="rect">
            <a:avLst/>
          </a:prstGeom>
        </p:spPr>
        <p:txBody>
          <a:bodyPr wrap="none">
            <a:spAutoFit/>
          </a:bodyPr>
          <a:lstStyle/>
          <a:p>
            <a:r>
              <a:rPr lang="en-US" dirty="0">
                <a:hlinkClick r:id="rId3"/>
              </a:rPr>
              <a:t>https://thegedi.org/countries</a:t>
            </a:r>
            <a:r>
              <a:rPr lang="en-US" dirty="0"/>
              <a:t> </a:t>
            </a:r>
          </a:p>
        </p:txBody>
      </p:sp>
    </p:spTree>
    <p:extLst>
      <p:ext uri="{BB962C8B-B14F-4D97-AF65-F5344CB8AC3E}">
        <p14:creationId xmlns:p14="http://schemas.microsoft.com/office/powerpoint/2010/main" val="479530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Entrepreneurship-Friendly Nations</a:t>
            </a:r>
          </a:p>
        </p:txBody>
      </p:sp>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4" name="Slide Number Placeholder 3"/>
          <p:cNvSpPr>
            <a:spLocks noGrp="1"/>
          </p:cNvSpPr>
          <p:nvPr>
            <p:ph type="sldNum" sz="quarter" idx="12"/>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4AA2ED89-6D4A-48D5-94DA-FC7A529163F9}" type="slidenum">
              <a:rPr lang="en-US" altLang="en-US" b="0">
                <a:latin typeface="Arial" panose="020B0604020202020204" pitchFamily="34" charset="0"/>
              </a:rPr>
              <a:pPr eaLnBrk="1" hangingPunct="1"/>
              <a:t>7</a:t>
            </a:fld>
            <a:endParaRPr lang="en-US" altLang="en-US" b="0">
              <a:latin typeface="Arial" panose="020B0604020202020204" pitchFamily="34" charset="0"/>
            </a:endParaRPr>
          </a:p>
        </p:txBody>
      </p:sp>
      <p:pic>
        <p:nvPicPr>
          <p:cNvPr id="174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7943850" cy="3657600"/>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pPr eaLnBrk="1" hangingPunct="1"/>
            <a:r>
              <a:rPr lang="en-US" altLang="en-US">
                <a:effectLst/>
              </a:rPr>
              <a:t>Entrepreneurship in Qatar</a:t>
            </a:r>
          </a:p>
        </p:txBody>
      </p:sp>
      <p:sp>
        <p:nvSpPr>
          <p:cNvPr id="61443" name="Rectangle 3"/>
          <p:cNvSpPr>
            <a:spLocks noGrp="1" noChangeArrowheads="1"/>
          </p:cNvSpPr>
          <p:nvPr>
            <p:ph idx="1"/>
          </p:nvPr>
        </p:nvSpPr>
        <p:spPr/>
        <p:txBody>
          <a:bodyPr/>
          <a:lstStyle/>
          <a:p>
            <a:pPr eaLnBrk="1" hangingPunct="1"/>
            <a:r>
              <a:rPr lang="en-US" altLang="en-US" b="0" dirty="0">
                <a:effectLst/>
              </a:rPr>
              <a:t>Entrepreneurship and the 2030 Vision:</a:t>
            </a:r>
          </a:p>
          <a:p>
            <a:pPr marL="469900" lvl="1" eaLnBrk="1" hangingPunct="1">
              <a:lnSpc>
                <a:spcPct val="150000"/>
              </a:lnSpc>
              <a:spcBef>
                <a:spcPts val="600"/>
              </a:spcBef>
              <a:buClr>
                <a:srgbClr val="C00000"/>
              </a:buClr>
              <a:buFont typeface="Arial" panose="020B0604020202020204" pitchFamily="34" charset="0"/>
              <a:buChar char="►"/>
            </a:pPr>
            <a:r>
              <a:rPr lang="en-US" altLang="en-US" sz="2700" b="0" dirty="0">
                <a:effectLst/>
              </a:rPr>
              <a:t>From Carbon based to Knowledge based</a:t>
            </a:r>
          </a:p>
          <a:p>
            <a:pPr marL="469900" lvl="1" eaLnBrk="1" hangingPunct="1">
              <a:lnSpc>
                <a:spcPct val="150000"/>
              </a:lnSpc>
              <a:spcBef>
                <a:spcPts val="600"/>
              </a:spcBef>
              <a:buClr>
                <a:srgbClr val="C00000"/>
              </a:buClr>
              <a:buFont typeface="Arial" panose="020B0604020202020204" pitchFamily="34" charset="0"/>
              <a:buChar char="►"/>
            </a:pPr>
            <a:r>
              <a:rPr lang="en-US" altLang="en-US" sz="2700" b="0" dirty="0">
                <a:effectLst/>
              </a:rPr>
              <a:t>20,000+ SME’s</a:t>
            </a:r>
          </a:p>
          <a:p>
            <a:pPr marL="469900" lvl="1" eaLnBrk="1" hangingPunct="1">
              <a:lnSpc>
                <a:spcPct val="150000"/>
              </a:lnSpc>
              <a:spcBef>
                <a:spcPts val="600"/>
              </a:spcBef>
              <a:buClr>
                <a:srgbClr val="C00000"/>
              </a:buClr>
              <a:buFont typeface="Arial" panose="020B0604020202020204" pitchFamily="34" charset="0"/>
              <a:buChar char="►"/>
            </a:pPr>
            <a:r>
              <a:rPr lang="en-US" altLang="en-US" sz="2700" b="0" dirty="0">
                <a:effectLst/>
              </a:rPr>
              <a:t>Enterprise Qatar - 100m QR Investment Fund</a:t>
            </a:r>
          </a:p>
          <a:p>
            <a:pPr marL="469900" lvl="1" eaLnBrk="1" hangingPunct="1">
              <a:lnSpc>
                <a:spcPct val="150000"/>
              </a:lnSpc>
              <a:spcBef>
                <a:spcPts val="600"/>
              </a:spcBef>
              <a:buClr>
                <a:srgbClr val="C00000"/>
              </a:buClr>
              <a:buFont typeface="Arial" panose="020B0604020202020204" pitchFamily="34" charset="0"/>
              <a:buChar char="►"/>
            </a:pPr>
            <a:r>
              <a:rPr lang="en-US" altLang="en-US" sz="2700" u="sng" dirty="0">
                <a:effectLst/>
              </a:rPr>
              <a:t>Q</a:t>
            </a:r>
            <a:r>
              <a:rPr lang="en-US" altLang="en-US" sz="2700" b="0" dirty="0">
                <a:effectLst/>
              </a:rPr>
              <a:t> </a:t>
            </a:r>
            <a:r>
              <a:rPr lang="en-US" altLang="en-US" sz="2700" u="sng" dirty="0">
                <a:effectLst/>
              </a:rPr>
              <a:t>B</a:t>
            </a:r>
            <a:r>
              <a:rPr lang="en-US" altLang="en-US" sz="2700" b="0" dirty="0">
                <a:effectLst/>
              </a:rPr>
              <a:t>usiness </a:t>
            </a:r>
            <a:r>
              <a:rPr lang="en-US" altLang="en-US" sz="2700" u="sng" dirty="0">
                <a:effectLst/>
              </a:rPr>
              <a:t>I</a:t>
            </a:r>
            <a:r>
              <a:rPr lang="en-US" altLang="en-US" sz="2700" b="0" dirty="0">
                <a:effectLst/>
              </a:rPr>
              <a:t>ncubator </a:t>
            </a:r>
            <a:r>
              <a:rPr lang="en-US" altLang="en-US" sz="2700" u="sng" dirty="0">
                <a:effectLst/>
              </a:rPr>
              <a:t>C</a:t>
            </a:r>
            <a:r>
              <a:rPr lang="en-US" altLang="en-US" sz="2700" b="0" dirty="0">
                <a:effectLst/>
              </a:rPr>
              <a:t>enter – QDB &amp; SDC</a:t>
            </a:r>
          </a:p>
          <a:p>
            <a:pPr marL="469900" lvl="1" eaLnBrk="1" hangingPunct="1">
              <a:lnSpc>
                <a:spcPct val="150000"/>
              </a:lnSpc>
              <a:spcBef>
                <a:spcPts val="600"/>
              </a:spcBef>
              <a:buClr>
                <a:srgbClr val="C00000"/>
              </a:buClr>
              <a:buFont typeface="Arial" panose="020B0604020202020204" pitchFamily="34" charset="0"/>
              <a:buChar char="►"/>
            </a:pPr>
            <a:r>
              <a:rPr lang="en-US" altLang="en-US" b="0" dirty="0">
                <a:effectLst/>
              </a:rPr>
              <a:t>Establish an Entrepreneurial Eco-System.</a:t>
            </a:r>
          </a:p>
          <a:p>
            <a:pPr marL="469900" lvl="1" eaLnBrk="1" hangingPunct="1">
              <a:lnSpc>
                <a:spcPct val="114000"/>
              </a:lnSpc>
              <a:spcBef>
                <a:spcPts val="600"/>
              </a:spcBef>
              <a:buClr>
                <a:srgbClr val="C00000"/>
              </a:buClr>
              <a:buFont typeface="Arial" panose="020B0604020202020204" pitchFamily="34" charset="0"/>
              <a:buChar char="►"/>
            </a:pPr>
            <a:endParaRPr lang="en-US" altLang="en-US" b="0" dirty="0">
              <a:effectLst/>
            </a:endParaRPr>
          </a:p>
        </p:txBody>
      </p:sp>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4"/>
          <p:cNvSpPr>
            <a:spLocks noGrp="1"/>
          </p:cNvSpPr>
          <p:nvPr>
            <p:ph type="ftr" sz="quarter" idx="11"/>
          </p:nvPr>
        </p:nvSpPr>
        <p:spPr/>
        <p:txBody>
          <a:bodyPr/>
          <a:lstStyle/>
          <a:p>
            <a:pPr>
              <a:defRPr/>
            </a:pPr>
            <a:r>
              <a:rPr lang="en-US"/>
              <a:t>Ch. 1: The Foundations of Entrepreneurship</a:t>
            </a:r>
          </a:p>
        </p:txBody>
      </p:sp>
      <p:sp>
        <p:nvSpPr>
          <p:cNvPr id="7"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B93C3BFB-A853-4C8E-84A7-186ECAB80CF4}" type="slidenum">
              <a:rPr lang="en-US" altLang="en-US" b="0">
                <a:latin typeface="Arial" panose="020B0604020202020204" pitchFamily="34" charset="0"/>
              </a:rPr>
              <a:pPr eaLnBrk="1" hangingPunct="1"/>
              <a:t>8</a:t>
            </a:fld>
            <a:endParaRPr lang="en-US" altLang="en-US" b="0">
              <a:latin typeface="Arial" panose="020B0604020202020204" pitchFamily="34" charset="0"/>
            </a:endParaRPr>
          </a:p>
        </p:txBody>
      </p:sp>
      <p:pic>
        <p:nvPicPr>
          <p:cNvPr id="1843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0788" y="3886200"/>
            <a:ext cx="1497012" cy="277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44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144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lstStyle/>
          <a:p>
            <a:pPr marL="0" indent="0" eaLnBrk="1" hangingPunct="1">
              <a:buNone/>
            </a:pPr>
            <a:r>
              <a:rPr lang="en-US" altLang="en-US" sz="2800" b="0" dirty="0">
                <a:effectLst/>
              </a:rPr>
              <a:t>One who creates a new business…</a:t>
            </a:r>
          </a:p>
          <a:p>
            <a:pPr marL="0" indent="0" eaLnBrk="1" hangingPunct="1">
              <a:buNone/>
            </a:pPr>
            <a:r>
              <a:rPr lang="en-US" altLang="en-US" sz="2800" b="0" dirty="0">
                <a:effectLst/>
              </a:rPr>
              <a:t>in the face of risk and uncertainty…</a:t>
            </a:r>
          </a:p>
          <a:p>
            <a:pPr marL="0" indent="0" eaLnBrk="1" hangingPunct="1">
              <a:buNone/>
            </a:pPr>
            <a:r>
              <a:rPr lang="en-US" altLang="en-US" sz="2800" b="0" dirty="0">
                <a:effectLst/>
              </a:rPr>
              <a:t>for the purpose of achieving profit and </a:t>
            </a:r>
            <a:br>
              <a:rPr lang="en-US" altLang="en-US" sz="2800" b="0" dirty="0">
                <a:effectLst/>
              </a:rPr>
            </a:br>
            <a:r>
              <a:rPr lang="en-US" altLang="en-US" sz="2800" b="0" dirty="0">
                <a:effectLst/>
              </a:rPr>
              <a:t>growth…</a:t>
            </a:r>
          </a:p>
          <a:p>
            <a:pPr marL="0" indent="0" eaLnBrk="1" hangingPunct="1">
              <a:buNone/>
            </a:pPr>
            <a:r>
              <a:rPr lang="en-US" altLang="en-US" sz="2800" b="0" dirty="0">
                <a:effectLst/>
              </a:rPr>
              <a:t>by identifying opportunities,</a:t>
            </a:r>
          </a:p>
          <a:p>
            <a:pPr marL="0" indent="0" eaLnBrk="1" hangingPunct="1">
              <a:buNone/>
            </a:pPr>
            <a:r>
              <a:rPr lang="en-US" altLang="en-US" sz="2800" b="0" dirty="0">
                <a:effectLst/>
              </a:rPr>
              <a:t>and assembling the necessary resources to capitalize on them.</a:t>
            </a:r>
            <a:r>
              <a:rPr lang="en-US" altLang="en-US" b="0" dirty="0">
                <a:effectLst/>
              </a:rPr>
              <a:t>  </a:t>
            </a:r>
          </a:p>
        </p:txBody>
      </p:sp>
      <p:pic>
        <p:nvPicPr>
          <p:cNvPr id="19458"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2275" y="720812"/>
            <a:ext cx="1895475"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59" name="Rectangle 2"/>
          <p:cNvSpPr>
            <a:spLocks noGrp="1" noRot="1" noChangeArrowheads="1"/>
          </p:cNvSpPr>
          <p:nvPr>
            <p:ph type="title"/>
          </p:nvPr>
        </p:nvSpPr>
        <p:spPr/>
        <p:txBody>
          <a:bodyPr/>
          <a:lstStyle/>
          <a:p>
            <a:pPr eaLnBrk="1" hangingPunct="1"/>
            <a:r>
              <a:rPr lang="en-US" altLang="en-US" dirty="0">
                <a:effectLst/>
              </a:rPr>
              <a:t>What is an Entrepreneur?</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9" name="Footer Placeholder 4"/>
          <p:cNvSpPr>
            <a:spLocks noGrp="1"/>
          </p:cNvSpPr>
          <p:nvPr>
            <p:ph type="ftr" sz="quarter" idx="11"/>
          </p:nvPr>
        </p:nvSpPr>
        <p:spPr/>
        <p:txBody>
          <a:bodyPr/>
          <a:lstStyle/>
          <a:p>
            <a:pPr>
              <a:defRPr/>
            </a:pPr>
            <a:r>
              <a:rPr lang="en-US"/>
              <a:t>Ch. 1: The Foundations of Entrepreneurship</a:t>
            </a:r>
          </a:p>
        </p:txBody>
      </p:sp>
      <p:sp>
        <p:nvSpPr>
          <p:cNvPr id="10"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79B45BD6-1AB6-4F28-8A6D-FA6D9B740E50}" type="slidenum">
              <a:rPr lang="en-US" altLang="en-US" b="0">
                <a:latin typeface="Arial" panose="020B0604020202020204" pitchFamily="34" charset="0"/>
              </a:rPr>
              <a:pPr eaLnBrk="1" hangingPunct="1"/>
              <a:t>9</a:t>
            </a:fld>
            <a:endParaRPr lang="en-US" altLang="en-US" b="0">
              <a:latin typeface="Arial" panose="020B0604020202020204" pitchFamily="34" charset="0"/>
            </a:endParaRPr>
          </a:p>
        </p:txBody>
      </p:sp>
      <p:pic>
        <p:nvPicPr>
          <p:cNvPr id="1946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2" y="4664441"/>
            <a:ext cx="2581275"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4"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2275" y="4092575"/>
            <a:ext cx="1914525"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5"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4092575"/>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lIns="88900" tIns="46038" rIns="88900" bIns="46038">
            <a:normAutofit/>
          </a:bodyPr>
          <a:lstStyle/>
          <a:p>
            <a:pPr eaLnBrk="1" hangingPunct="1"/>
            <a:r>
              <a:rPr lang="en-US" altLang="en-US" sz="4000">
                <a:effectLst/>
              </a:rPr>
              <a:t>Characteristics of Entrepreneurs</a:t>
            </a:r>
          </a:p>
        </p:txBody>
      </p:sp>
      <p:sp>
        <p:nvSpPr>
          <p:cNvPr id="6147" name="Rectangle 3"/>
          <p:cNvSpPr>
            <a:spLocks noGrp="1" noChangeArrowheads="1"/>
          </p:cNvSpPr>
          <p:nvPr>
            <p:ph idx="1"/>
          </p:nvPr>
        </p:nvSpPr>
        <p:spPr/>
        <p:txBody>
          <a:bodyPr lIns="88900" tIns="46038" rIns="88900" bIns="46038">
            <a:normAutofit/>
          </a:bodyPr>
          <a:lstStyle/>
          <a:p>
            <a:pPr eaLnBrk="1" hangingPunct="1">
              <a:defRPr/>
            </a:pPr>
            <a:r>
              <a:rPr lang="en-US" sz="2900" b="0" dirty="0">
                <a:effectLst/>
              </a:rPr>
              <a:t>Desire for responsibility</a:t>
            </a:r>
          </a:p>
          <a:p>
            <a:pPr eaLnBrk="1" hangingPunct="1">
              <a:defRPr/>
            </a:pPr>
            <a:r>
              <a:rPr lang="en-US" sz="2900" b="0" dirty="0">
                <a:effectLst/>
              </a:rPr>
              <a:t>Preference for moderate levels </a:t>
            </a:r>
            <a:br>
              <a:rPr lang="en-US" sz="2900" b="0" dirty="0">
                <a:effectLst/>
              </a:rPr>
            </a:br>
            <a:r>
              <a:rPr lang="en-US" sz="2900" b="0" dirty="0">
                <a:effectLst/>
              </a:rPr>
              <a:t>of risk – </a:t>
            </a:r>
            <a:r>
              <a:rPr lang="en-US" sz="2900" b="0" i="1" dirty="0">
                <a:effectLst/>
              </a:rPr>
              <a:t>risk eliminators</a:t>
            </a:r>
          </a:p>
          <a:p>
            <a:pPr eaLnBrk="1" hangingPunct="1">
              <a:defRPr/>
            </a:pPr>
            <a:r>
              <a:rPr lang="en-US" sz="2900" b="0" dirty="0">
                <a:effectLst/>
              </a:rPr>
              <a:t>Confidence in their ability to </a:t>
            </a:r>
            <a:br>
              <a:rPr lang="en-US" sz="2900" b="0" dirty="0">
                <a:effectLst/>
              </a:rPr>
            </a:br>
            <a:r>
              <a:rPr lang="en-US" sz="2900" b="0" dirty="0">
                <a:effectLst/>
              </a:rPr>
              <a:t>succeed</a:t>
            </a:r>
          </a:p>
          <a:p>
            <a:pPr eaLnBrk="1" hangingPunct="1">
              <a:defRPr/>
            </a:pPr>
            <a:r>
              <a:rPr lang="en-US" sz="2900" b="0" dirty="0">
                <a:effectLst/>
              </a:rPr>
              <a:t>Desire for immediate feedback</a:t>
            </a:r>
          </a:p>
          <a:p>
            <a:pPr eaLnBrk="1" hangingPunct="1">
              <a:defRPr/>
            </a:pPr>
            <a:r>
              <a:rPr lang="en-US" sz="2900" b="0" dirty="0">
                <a:effectLst/>
              </a:rPr>
              <a:t>High level of energy</a:t>
            </a:r>
          </a:p>
          <a:p>
            <a:pPr eaLnBrk="1" hangingPunct="1">
              <a:defRPr/>
            </a:pPr>
            <a:r>
              <a:rPr lang="en-US" sz="2900" b="0" dirty="0">
                <a:effectLst/>
              </a:rPr>
              <a:t>Future orientation – </a:t>
            </a:r>
            <a:r>
              <a:rPr lang="en-US" sz="2900" b="0" i="1" dirty="0">
                <a:effectLst/>
              </a:rPr>
              <a:t>opportunity</a:t>
            </a:r>
            <a:r>
              <a:rPr lang="en-US" sz="2900" b="0" dirty="0">
                <a:effectLst/>
              </a:rPr>
              <a:t>, </a:t>
            </a:r>
            <a:r>
              <a:rPr lang="en-US" sz="2900" b="0" i="1" dirty="0">
                <a:effectLst/>
              </a:rPr>
              <a:t>necessity</a:t>
            </a:r>
            <a:r>
              <a:rPr lang="en-US" sz="2900" b="0" dirty="0">
                <a:effectLst/>
              </a:rPr>
              <a:t>, and </a:t>
            </a:r>
            <a:r>
              <a:rPr lang="en-US" sz="2900" b="0" i="1" dirty="0">
                <a:effectLst/>
              </a:rPr>
              <a:t>serial entrepreneurs</a:t>
            </a:r>
          </a:p>
          <a:p>
            <a:pPr eaLnBrk="1" hangingPunct="1">
              <a:defRPr/>
            </a:pPr>
            <a:r>
              <a:rPr lang="en-US" sz="2900" b="0" dirty="0">
                <a:effectLst/>
              </a:rPr>
              <a:t>Skilled at organizing</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2BE4A3A0-F05F-43FC-9C96-D3E6D5ABCD4F}" type="slidenum">
              <a:rPr lang="en-US" altLang="en-US" b="0">
                <a:latin typeface="Arial" panose="020B0604020202020204" pitchFamily="34" charset="0"/>
              </a:rPr>
              <a:pPr eaLnBrk="1" hangingPunct="1"/>
              <a:t>10</a:t>
            </a:fld>
            <a:endParaRPr lang="en-US" altLang="en-US" b="0">
              <a:latin typeface="Arial" panose="020B0604020202020204" pitchFamily="34" charset="0"/>
            </a:endParaRPr>
          </a:p>
        </p:txBody>
      </p:sp>
      <p:pic>
        <p:nvPicPr>
          <p:cNvPr id="3" name="Picture 2"/>
          <p:cNvPicPr>
            <a:picLocks noChangeAspect="1"/>
          </p:cNvPicPr>
          <p:nvPr/>
        </p:nvPicPr>
        <p:blipFill>
          <a:blip r:embed="rId3"/>
          <a:stretch>
            <a:fillRect/>
          </a:stretch>
        </p:blipFill>
        <p:spPr>
          <a:xfrm>
            <a:off x="6248400" y="911450"/>
            <a:ext cx="2677887" cy="2677887"/>
          </a:xfrm>
          <a:prstGeom prst="rect">
            <a:avLst/>
          </a:prstGeom>
        </p:spPr>
      </p:pic>
      <p:sp>
        <p:nvSpPr>
          <p:cNvPr id="4" name="TextBox 3"/>
          <p:cNvSpPr txBox="1"/>
          <p:nvPr/>
        </p:nvSpPr>
        <p:spPr>
          <a:xfrm>
            <a:off x="6248400" y="3654650"/>
            <a:ext cx="1778885" cy="523220"/>
          </a:xfrm>
          <a:prstGeom prst="rect">
            <a:avLst/>
          </a:prstGeom>
          <a:noFill/>
        </p:spPr>
        <p:txBody>
          <a:bodyPr wrap="none" rtlCol="0">
            <a:spAutoFit/>
          </a:bodyPr>
          <a:lstStyle/>
          <a:p>
            <a:r>
              <a:rPr lang="en-CA" sz="1400" b="0" dirty="0"/>
              <a:t>Ray Kroc (1902 -1984)</a:t>
            </a:r>
          </a:p>
          <a:p>
            <a:r>
              <a:rPr lang="en-CA" sz="1400" b="0" dirty="0"/>
              <a:t>McDonald’s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animEffect transition="in" filter="wipe(left)">
                                      <p:cBhvr>
                                        <p:cTn id="11" dur="500"/>
                                        <p:tgtEl>
                                          <p:spTgt spid="6147">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47">
                                            <p:txEl>
                                              <p:pRg st="2" end="2"/>
                                            </p:txEl>
                                          </p:spTgt>
                                        </p:tgtEl>
                                        <p:attrNameLst>
                                          <p:attrName>style.visibility</p:attrName>
                                        </p:attrNameLst>
                                      </p:cBhvr>
                                      <p:to>
                                        <p:strVal val="visible"/>
                                      </p:to>
                                    </p:set>
                                    <p:animEffect transition="in" filter="wipe(left)">
                                      <p:cBhvr>
                                        <p:cTn id="16" dur="500"/>
                                        <p:tgtEl>
                                          <p:spTgt spid="614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147">
                                            <p:txEl>
                                              <p:pRg st="3" end="3"/>
                                            </p:txEl>
                                          </p:spTgt>
                                        </p:tgtEl>
                                        <p:attrNameLst>
                                          <p:attrName>style.visibility</p:attrName>
                                        </p:attrNameLst>
                                      </p:cBhvr>
                                      <p:to>
                                        <p:strVal val="visible"/>
                                      </p:to>
                                    </p:set>
                                    <p:animEffect transition="in" filter="wipe(left)">
                                      <p:cBhvr>
                                        <p:cTn id="21" dur="500"/>
                                        <p:tgtEl>
                                          <p:spTgt spid="6147">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147">
                                            <p:txEl>
                                              <p:pRg st="4" end="4"/>
                                            </p:txEl>
                                          </p:spTgt>
                                        </p:tgtEl>
                                        <p:attrNameLst>
                                          <p:attrName>style.visibility</p:attrName>
                                        </p:attrNameLst>
                                      </p:cBhvr>
                                      <p:to>
                                        <p:strVal val="visible"/>
                                      </p:to>
                                    </p:set>
                                    <p:animEffect transition="in" filter="wipe(left)">
                                      <p:cBhvr>
                                        <p:cTn id="26" dur="500"/>
                                        <p:tgtEl>
                                          <p:spTgt spid="6147">
                                            <p:txEl>
                                              <p:pRg st="4" end="4"/>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147">
                                            <p:txEl>
                                              <p:pRg st="5" end="5"/>
                                            </p:txEl>
                                          </p:spTgt>
                                        </p:tgtEl>
                                        <p:attrNameLst>
                                          <p:attrName>style.visibility</p:attrName>
                                        </p:attrNameLst>
                                      </p:cBhvr>
                                      <p:to>
                                        <p:strVal val="visible"/>
                                      </p:to>
                                    </p:set>
                                    <p:animEffect transition="in" filter="wipe(left)">
                                      <p:cBhvr>
                                        <p:cTn id="31" dur="500"/>
                                        <p:tgtEl>
                                          <p:spTgt spid="6147">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147">
                                            <p:txEl>
                                              <p:pRg st="6" end="6"/>
                                            </p:txEl>
                                          </p:spTgt>
                                        </p:tgtEl>
                                        <p:attrNameLst>
                                          <p:attrName>style.visibility</p:attrName>
                                        </p:attrNameLst>
                                      </p:cBhvr>
                                      <p:to>
                                        <p:strVal val="visible"/>
                                      </p:to>
                                    </p:set>
                                    <p:animEffect transition="in" filter="wipe(left)">
                                      <p:cBhvr>
                                        <p:cTn id="36"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pPr eaLnBrk="1" hangingPunct="1">
              <a:defRPr/>
            </a:pPr>
            <a:r>
              <a:rPr lang="en-US" sz="4000" dirty="0">
                <a:effectLst/>
              </a:rPr>
              <a:t>Characteristics of Entrepreneurs</a:t>
            </a:r>
            <a:endParaRPr lang="en-US" sz="4000" dirty="0"/>
          </a:p>
        </p:txBody>
      </p:sp>
      <p:sp>
        <p:nvSpPr>
          <p:cNvPr id="35843" name="Rectangle 3"/>
          <p:cNvSpPr>
            <a:spLocks noGrp="1" noChangeArrowheads="1"/>
          </p:cNvSpPr>
          <p:nvPr>
            <p:ph idx="1"/>
          </p:nvPr>
        </p:nvSpPr>
        <p:spPr/>
        <p:txBody>
          <a:bodyPr/>
          <a:lstStyle/>
          <a:p>
            <a:pPr eaLnBrk="1" hangingPunct="1">
              <a:lnSpc>
                <a:spcPct val="80000"/>
              </a:lnSpc>
              <a:spcBef>
                <a:spcPts val="1800"/>
              </a:spcBef>
              <a:buSzPct val="75000"/>
              <a:defRPr/>
            </a:pPr>
            <a:r>
              <a:rPr lang="en-US" b="0" dirty="0">
                <a:effectLst/>
              </a:rPr>
              <a:t>Entrepreneurs tend to have:</a:t>
            </a:r>
          </a:p>
          <a:p>
            <a:pPr lvl="1" eaLnBrk="1" hangingPunct="1">
              <a:lnSpc>
                <a:spcPct val="150000"/>
              </a:lnSpc>
              <a:spcBef>
                <a:spcPts val="1800"/>
              </a:spcBef>
              <a:buClr>
                <a:srgbClr val="CC0000"/>
              </a:buClr>
              <a:buSzPct val="75000"/>
              <a:buFont typeface="Arial" pitchFamily="34" charset="0"/>
              <a:buChar char="►"/>
              <a:defRPr/>
            </a:pPr>
            <a:r>
              <a:rPr lang="en-US" b="0" dirty="0">
                <a:effectLst/>
              </a:rPr>
              <a:t>A high degree of commitment</a:t>
            </a:r>
          </a:p>
          <a:p>
            <a:pPr lvl="1" eaLnBrk="1" hangingPunct="1">
              <a:lnSpc>
                <a:spcPct val="80000"/>
              </a:lnSpc>
              <a:spcBef>
                <a:spcPts val="1800"/>
              </a:spcBef>
              <a:buClr>
                <a:srgbClr val="CC0000"/>
              </a:buClr>
              <a:buSzPct val="75000"/>
              <a:buFont typeface="Arial" pitchFamily="34" charset="0"/>
              <a:buChar char="►"/>
              <a:defRPr/>
            </a:pPr>
            <a:r>
              <a:rPr lang="en-US" b="0" dirty="0">
                <a:effectLst/>
              </a:rPr>
              <a:t>Tolerance for uncertainty</a:t>
            </a:r>
          </a:p>
          <a:p>
            <a:pPr lvl="1" eaLnBrk="1" hangingPunct="1">
              <a:lnSpc>
                <a:spcPct val="80000"/>
              </a:lnSpc>
              <a:spcBef>
                <a:spcPts val="1800"/>
              </a:spcBef>
              <a:buClr>
                <a:srgbClr val="CC0000"/>
              </a:buClr>
              <a:buSzPct val="75000"/>
              <a:buFont typeface="Arial" pitchFamily="34" charset="0"/>
              <a:buChar char="►"/>
              <a:defRPr/>
            </a:pPr>
            <a:r>
              <a:rPr lang="en-US" b="0" dirty="0">
                <a:effectLst/>
              </a:rPr>
              <a:t>Flexibility</a:t>
            </a:r>
          </a:p>
          <a:p>
            <a:pPr lvl="1" eaLnBrk="1" hangingPunct="1">
              <a:lnSpc>
                <a:spcPct val="80000"/>
              </a:lnSpc>
              <a:spcBef>
                <a:spcPts val="1800"/>
              </a:spcBef>
              <a:buClr>
                <a:srgbClr val="CC0000"/>
              </a:buClr>
              <a:buSzPct val="75000"/>
              <a:buFont typeface="Arial" pitchFamily="34" charset="0"/>
              <a:buChar char="►"/>
              <a:defRPr/>
            </a:pPr>
            <a:r>
              <a:rPr lang="en-US" b="0" dirty="0">
                <a:effectLst/>
              </a:rPr>
              <a:t>A willingness to work hard</a:t>
            </a:r>
          </a:p>
          <a:p>
            <a:pPr lvl="1" eaLnBrk="1" hangingPunct="1">
              <a:lnSpc>
                <a:spcPct val="80000"/>
              </a:lnSpc>
              <a:spcBef>
                <a:spcPts val="1800"/>
              </a:spcBef>
              <a:buClr>
                <a:srgbClr val="CC0000"/>
              </a:buClr>
              <a:buSzPct val="75000"/>
              <a:buFont typeface="Arial" pitchFamily="34" charset="0"/>
              <a:buChar char="►"/>
              <a:defRPr/>
            </a:pPr>
            <a:r>
              <a:rPr lang="en-US" b="0" dirty="0">
                <a:effectLst/>
              </a:rPr>
              <a:t>Determination</a:t>
            </a:r>
          </a:p>
          <a:p>
            <a:pPr marL="692150" indent="-692150" eaLnBrk="1" hangingPunct="1">
              <a:lnSpc>
                <a:spcPct val="80000"/>
              </a:lnSpc>
              <a:spcBef>
                <a:spcPts val="1800"/>
              </a:spcBef>
              <a:buSzPct val="100000"/>
              <a:buFont typeface="Wingdings" panose="05000000000000000000" pitchFamily="2" charset="2"/>
              <a:buAutoNum type="arabicPeriod" startAt="6"/>
              <a:defRPr/>
            </a:pPr>
            <a:endParaRPr lang="en-US" dirty="0"/>
          </a:p>
          <a:p>
            <a:pPr marL="692150" indent="-692150" eaLnBrk="1" hangingPunct="1">
              <a:lnSpc>
                <a:spcPct val="80000"/>
              </a:lnSpc>
              <a:spcBef>
                <a:spcPts val="1800"/>
              </a:spcBef>
              <a:buSzPct val="100000"/>
              <a:buFont typeface="Wingdings" panose="05000000000000000000" pitchFamily="2" charset="2"/>
              <a:buAutoNum type="arabicPeriod" startAt="6"/>
              <a:defRPr/>
            </a:pPr>
            <a:endParaRPr lang="en-US" dirty="0"/>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160A6318-D99D-4BBE-8636-24D58F66ACDC}" type="slidenum">
              <a:rPr lang="en-US" altLang="en-US" b="0">
                <a:latin typeface="Arial" panose="020B0604020202020204" pitchFamily="34" charset="0"/>
              </a:rPr>
              <a:pPr eaLnBrk="1" hangingPunct="1"/>
              <a:t>11</a:t>
            </a:fld>
            <a:endParaRPr lang="en-US" altLang="en-US" b="0">
              <a:latin typeface="Arial" panose="020B0604020202020204" pitchFamily="34" charset="0"/>
            </a:endParaRPr>
          </a:p>
        </p:txBody>
      </p:sp>
      <p:sp>
        <p:nvSpPr>
          <p:cNvPr id="3" name="Rectangle 2">
            <a:hlinkClick r:id="rId3"/>
          </p:cNvPr>
          <p:cNvSpPr/>
          <p:nvPr/>
        </p:nvSpPr>
        <p:spPr>
          <a:xfrm>
            <a:off x="838200" y="4144454"/>
            <a:ext cx="4191000"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5"/>
          </a:lnRef>
          <a:fillRef idx="3">
            <a:schemeClr val="accent5"/>
          </a:fillRef>
          <a:effectRef idx="3">
            <a:schemeClr val="accent5"/>
          </a:effectRef>
          <a:fontRef idx="minor">
            <a:schemeClr val="lt1"/>
          </a:fontRef>
        </p:style>
        <p:txBody>
          <a:bodyPr wrap="square">
            <a:spAutoFit/>
          </a:bodyPr>
          <a:lstStyle/>
          <a:p>
            <a:r>
              <a:rPr lang="en-CA" sz="2400" dirty="0"/>
              <a:t>YouTube Video:</a:t>
            </a:r>
          </a:p>
          <a:p>
            <a:r>
              <a:rPr lang="en-CA" sz="2400" dirty="0"/>
              <a:t>25 Common Characteristics of </a:t>
            </a:r>
          </a:p>
          <a:p>
            <a:r>
              <a:rPr lang="en-CA" sz="2400" dirty="0"/>
              <a:t>Successful Entrepreneurs</a:t>
            </a:r>
          </a:p>
        </p:txBody>
      </p:sp>
      <p:sp>
        <p:nvSpPr>
          <p:cNvPr id="4" name="Rectangle 3"/>
          <p:cNvSpPr/>
          <p:nvPr/>
        </p:nvSpPr>
        <p:spPr>
          <a:xfrm>
            <a:off x="2133600" y="5437798"/>
            <a:ext cx="4572000" cy="954107"/>
          </a:xfrm>
          <a:prstGeom prst="rect">
            <a:avLst/>
          </a:prstGeom>
        </p:spPr>
        <p:txBody>
          <a:bodyPr>
            <a:spAutoFit/>
          </a:bodyPr>
          <a:lstStyle/>
          <a:p>
            <a:r>
              <a:rPr lang="en-US" sz="2000" dirty="0">
                <a:effectLst>
                  <a:outerShdw blurRad="38100" dist="38100" dir="2700000" algn="tl">
                    <a:srgbClr val="000000">
                      <a:alpha val="43137"/>
                    </a:srgbClr>
                  </a:outerShdw>
                </a:effectLst>
                <a:hlinkClick r:id="rId4"/>
              </a:rPr>
              <a:t>15 Characteristics of Entrepreneurs</a:t>
            </a:r>
          </a:p>
          <a:p>
            <a:r>
              <a:rPr lang="en-US" dirty="0">
                <a:hlinkClick r:id="rId4"/>
              </a:rPr>
              <a:t>https://www.youtube.com/watch?v=sOjeQV5pHh4#t=94.2174401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left)">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wipe(left)">
                                      <p:cBhvr>
                                        <p:cTn id="12" dur="500"/>
                                        <p:tgtEl>
                                          <p:spTgt spid="35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wipe(left)">
                                      <p:cBhvr>
                                        <p:cTn id="17" dur="500"/>
                                        <p:tgtEl>
                                          <p:spTgt spid="358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wipe(left)">
                                      <p:cBhvr>
                                        <p:cTn id="22" dur="500"/>
                                        <p:tgtEl>
                                          <p:spTgt spid="358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wipe(left)">
                                      <p:cBhvr>
                                        <p:cTn id="27" dur="500"/>
                                        <p:tgtEl>
                                          <p:spTgt spid="358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5843">
                                            <p:txEl>
                                              <p:pRg st="5" end="5"/>
                                            </p:txEl>
                                          </p:spTgt>
                                        </p:tgtEl>
                                        <p:attrNameLst>
                                          <p:attrName>style.visibility</p:attrName>
                                        </p:attrNameLst>
                                      </p:cBhvr>
                                      <p:to>
                                        <p:strVal val="visible"/>
                                      </p:to>
                                    </p:set>
                                    <p:animEffect transition="in" filter="wipe(left)">
                                      <p:cBhvr>
                                        <p:cTn id="32" dur="500"/>
                                        <p:tgtEl>
                                          <p:spTgt spid="358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a:t>Sources of Entrepreneurial Success</a:t>
            </a:r>
          </a:p>
        </p:txBody>
      </p:sp>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4" name="Slide Number Placeholder 3"/>
          <p:cNvSpPr>
            <a:spLocks noGrp="1"/>
          </p:cNvSpPr>
          <p:nvPr>
            <p:ph type="sldNum" sz="quarter" idx="12"/>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0A69B125-D587-4296-8C92-6D9658DF625F}" type="slidenum">
              <a:rPr lang="en-US" altLang="en-US" b="0">
                <a:latin typeface="Arial" panose="020B0604020202020204" pitchFamily="34" charset="0"/>
              </a:rPr>
              <a:pPr eaLnBrk="1" hangingPunct="1"/>
              <a:t>12</a:t>
            </a:fld>
            <a:endParaRPr lang="en-US" altLang="en-US" b="0">
              <a:latin typeface="Arial" panose="020B0604020202020204" pitchFamily="34" charset="0"/>
            </a:endParaRPr>
          </a:p>
        </p:txBody>
      </p:sp>
      <p:pic>
        <p:nvPicPr>
          <p:cNvPr id="225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90600"/>
            <a:ext cx="7096125" cy="4846638"/>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lIns="88900" tIns="46038" rIns="88900" bIns="46038"/>
          <a:lstStyle/>
          <a:p>
            <a:pPr eaLnBrk="1" hangingPunct="1"/>
            <a:r>
              <a:rPr lang="en-US" altLang="en-US">
                <a:effectLst/>
              </a:rPr>
              <a:t>Benefits of Entrepreneurship</a:t>
            </a:r>
          </a:p>
        </p:txBody>
      </p:sp>
      <p:sp>
        <p:nvSpPr>
          <p:cNvPr id="8195" name="Rectangle 3"/>
          <p:cNvSpPr>
            <a:spLocks noGrp="1" noChangeArrowheads="1"/>
          </p:cNvSpPr>
          <p:nvPr>
            <p:ph idx="1"/>
          </p:nvPr>
        </p:nvSpPr>
        <p:spPr/>
        <p:txBody>
          <a:bodyPr lIns="88900" tIns="46038" rIns="88900" bIns="46038">
            <a:normAutofit/>
          </a:bodyPr>
          <a:lstStyle/>
          <a:p>
            <a:pPr eaLnBrk="1" hangingPunct="1">
              <a:lnSpc>
                <a:spcPct val="85000"/>
              </a:lnSpc>
              <a:spcBef>
                <a:spcPts val="1200"/>
              </a:spcBef>
              <a:buFont typeface="Wingdings" panose="05000000000000000000" pitchFamily="2" charset="2"/>
              <a:buNone/>
              <a:defRPr/>
            </a:pPr>
            <a:r>
              <a:rPr lang="en-US" sz="3400" b="0" dirty="0">
                <a:effectLst/>
              </a:rPr>
              <a:t>The opportunity to:</a:t>
            </a:r>
          </a:p>
          <a:p>
            <a:pPr eaLnBrk="1" hangingPunct="1">
              <a:spcBef>
                <a:spcPts val="1200"/>
              </a:spcBef>
              <a:buFont typeface="Arial" pitchFamily="34" charset="0"/>
              <a:buChar char="►"/>
              <a:defRPr/>
            </a:pPr>
            <a:r>
              <a:rPr lang="en-US" sz="3000" b="0" dirty="0">
                <a:effectLst/>
              </a:rPr>
              <a:t>Create your own destiny</a:t>
            </a:r>
          </a:p>
          <a:p>
            <a:pPr eaLnBrk="1" hangingPunct="1">
              <a:spcBef>
                <a:spcPts val="1200"/>
              </a:spcBef>
              <a:buFont typeface="Arial" pitchFamily="34" charset="0"/>
              <a:buChar char="►"/>
              <a:defRPr/>
            </a:pPr>
            <a:r>
              <a:rPr lang="en-US" sz="3000" b="0" dirty="0">
                <a:effectLst/>
              </a:rPr>
              <a:t>Make a difference</a:t>
            </a:r>
          </a:p>
          <a:p>
            <a:pPr eaLnBrk="1" hangingPunct="1">
              <a:spcBef>
                <a:spcPts val="1200"/>
              </a:spcBef>
              <a:buFont typeface="Arial" pitchFamily="34" charset="0"/>
              <a:buChar char="►"/>
              <a:defRPr/>
            </a:pPr>
            <a:r>
              <a:rPr lang="en-US" sz="3000" b="0" dirty="0">
                <a:effectLst/>
              </a:rPr>
              <a:t>Reach your full potential</a:t>
            </a:r>
          </a:p>
          <a:p>
            <a:pPr eaLnBrk="1" hangingPunct="1">
              <a:spcBef>
                <a:spcPts val="1200"/>
              </a:spcBef>
              <a:buFont typeface="Arial" pitchFamily="34" charset="0"/>
              <a:buChar char="►"/>
              <a:defRPr/>
            </a:pPr>
            <a:r>
              <a:rPr lang="en-US" sz="3000" b="0" dirty="0">
                <a:effectLst/>
              </a:rPr>
              <a:t>Reap impressive profits</a:t>
            </a:r>
          </a:p>
          <a:p>
            <a:pPr eaLnBrk="1" hangingPunct="1">
              <a:spcBef>
                <a:spcPts val="1200"/>
              </a:spcBef>
              <a:buFont typeface="Arial" pitchFamily="34" charset="0"/>
              <a:buChar char="►"/>
              <a:defRPr/>
            </a:pPr>
            <a:r>
              <a:rPr lang="en-US" sz="3000" b="0" dirty="0">
                <a:effectLst/>
              </a:rPr>
              <a:t>Contribute to society and to </a:t>
            </a:r>
            <a:br>
              <a:rPr lang="en-US" sz="3000" b="0" dirty="0">
                <a:effectLst/>
              </a:rPr>
            </a:br>
            <a:r>
              <a:rPr lang="en-US" sz="3000" b="0" dirty="0">
                <a:effectLst/>
              </a:rPr>
              <a:t>be recognized for your efforts</a:t>
            </a:r>
          </a:p>
          <a:p>
            <a:pPr eaLnBrk="1" hangingPunct="1">
              <a:spcBef>
                <a:spcPts val="1200"/>
              </a:spcBef>
              <a:buFont typeface="Arial" pitchFamily="34" charset="0"/>
              <a:buChar char="►"/>
              <a:defRPr/>
            </a:pPr>
            <a:r>
              <a:rPr lang="en-US" sz="3000" b="0" dirty="0">
                <a:effectLst/>
              </a:rPr>
              <a:t>Do what you enjoy and to have fun at it </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7"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97101FB9-4E99-4B53-A4FB-42F3DBD57AD0}" type="slidenum">
              <a:rPr lang="en-US" altLang="en-US" b="0">
                <a:latin typeface="Arial" panose="020B0604020202020204" pitchFamily="34" charset="0"/>
              </a:rPr>
              <a:pPr eaLnBrk="1" hangingPunct="1"/>
              <a:t>13</a:t>
            </a:fld>
            <a:endParaRPr lang="en-US" altLang="en-US" b="0">
              <a:latin typeface="Arial" panose="020B0604020202020204" pitchFamily="34" charset="0"/>
            </a:endParaRPr>
          </a:p>
        </p:txBody>
      </p:sp>
      <p:pic>
        <p:nvPicPr>
          <p:cNvPr id="2355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655" y="228600"/>
            <a:ext cx="2103438" cy="258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25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fade">
                                      <p:cBhvr>
                                        <p:cTn id="12" dur="125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fade">
                                      <p:cBhvr>
                                        <p:cTn id="17" dur="125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fade">
                                      <p:cBhvr>
                                        <p:cTn id="22" dur="1250"/>
                                        <p:tgtEl>
                                          <p:spTgt spid="8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fade">
                                      <p:cBhvr>
                                        <p:cTn id="27" dur="1250"/>
                                        <p:tgtEl>
                                          <p:spTgt spid="81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pRg st="5" end="5"/>
                                            </p:txEl>
                                          </p:spTgt>
                                        </p:tgtEl>
                                        <p:attrNameLst>
                                          <p:attrName>style.visibility</p:attrName>
                                        </p:attrNameLst>
                                      </p:cBhvr>
                                      <p:to>
                                        <p:strVal val="visible"/>
                                      </p:to>
                                    </p:set>
                                    <p:animEffect transition="in" filter="fade">
                                      <p:cBhvr>
                                        <p:cTn id="32" dur="1250"/>
                                        <p:tgtEl>
                                          <p:spTgt spid="819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Effect transition="in" filter="fade">
                                      <p:cBhvr>
                                        <p:cTn id="37" dur="125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1026"/>
          <p:cNvSpPr>
            <a:spLocks noGrp="1" noRot="1" noChangeArrowheads="1"/>
          </p:cNvSpPr>
          <p:nvPr>
            <p:ph type="title"/>
          </p:nvPr>
        </p:nvSpPr>
        <p:spPr/>
        <p:txBody>
          <a:bodyPr lIns="88900" tIns="46038" rIns="88900" bIns="46038"/>
          <a:lstStyle/>
          <a:p>
            <a:pPr eaLnBrk="1" hangingPunct="1"/>
            <a:r>
              <a:rPr lang="en-US" altLang="en-US" sz="4000">
                <a:effectLst/>
              </a:rPr>
              <a:t>Drawbacks of Entrepreneurship</a:t>
            </a:r>
          </a:p>
        </p:txBody>
      </p:sp>
      <p:sp>
        <p:nvSpPr>
          <p:cNvPr id="46083" name="Rectangle 1027"/>
          <p:cNvSpPr>
            <a:spLocks noGrp="1" noChangeArrowheads="1"/>
          </p:cNvSpPr>
          <p:nvPr>
            <p:ph idx="1"/>
          </p:nvPr>
        </p:nvSpPr>
        <p:spPr/>
        <p:txBody>
          <a:bodyPr lIns="88900" tIns="46038" rIns="88900" bIns="46038">
            <a:normAutofit/>
          </a:bodyPr>
          <a:lstStyle/>
          <a:p>
            <a:pPr eaLnBrk="1" hangingPunct="1">
              <a:defRPr/>
            </a:pPr>
            <a:r>
              <a:rPr lang="en-US" b="0" dirty="0">
                <a:effectLst/>
              </a:rPr>
              <a:t>Uncertainty of income</a:t>
            </a:r>
          </a:p>
          <a:p>
            <a:pPr eaLnBrk="1" hangingPunct="1">
              <a:defRPr/>
            </a:pPr>
            <a:r>
              <a:rPr lang="en-US" b="0" dirty="0">
                <a:effectLst/>
              </a:rPr>
              <a:t>Risk of losing your entire investment</a:t>
            </a:r>
          </a:p>
          <a:p>
            <a:pPr eaLnBrk="1" hangingPunct="1">
              <a:defRPr/>
            </a:pPr>
            <a:r>
              <a:rPr lang="en-US" b="0" dirty="0">
                <a:effectLst/>
              </a:rPr>
              <a:t>Long hours and hard work</a:t>
            </a:r>
          </a:p>
          <a:p>
            <a:pPr eaLnBrk="1" hangingPunct="1">
              <a:defRPr/>
            </a:pPr>
            <a:r>
              <a:rPr lang="en-US" b="0" dirty="0">
                <a:effectLst/>
              </a:rPr>
              <a:t>Lower quality of life until the business gets established</a:t>
            </a:r>
          </a:p>
          <a:p>
            <a:pPr eaLnBrk="1" hangingPunct="1">
              <a:defRPr/>
            </a:pPr>
            <a:r>
              <a:rPr lang="en-US" b="0" dirty="0">
                <a:effectLst/>
              </a:rPr>
              <a:t>High levels of stress</a:t>
            </a:r>
          </a:p>
          <a:p>
            <a:pPr eaLnBrk="1" hangingPunct="1">
              <a:defRPr/>
            </a:pPr>
            <a:r>
              <a:rPr lang="en-US" b="0" dirty="0">
                <a:effectLst/>
              </a:rPr>
              <a:t>Complete responsibility</a:t>
            </a:r>
          </a:p>
          <a:p>
            <a:pPr eaLnBrk="1" hangingPunct="1">
              <a:defRPr/>
            </a:pPr>
            <a:r>
              <a:rPr lang="en-US" b="0" dirty="0">
                <a:effectLst/>
              </a:rPr>
              <a:t>Discouragement</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4"/>
          <p:cNvSpPr>
            <a:spLocks noGrp="1"/>
          </p:cNvSpPr>
          <p:nvPr>
            <p:ph type="ftr" sz="quarter" idx="11"/>
          </p:nvPr>
        </p:nvSpPr>
        <p:spPr/>
        <p:txBody>
          <a:bodyPr/>
          <a:lstStyle/>
          <a:p>
            <a:pPr>
              <a:defRPr/>
            </a:pPr>
            <a:r>
              <a:rPr lang="en-US"/>
              <a:t>Ch. 1: The Foundations of Entrepreneurship</a:t>
            </a:r>
          </a:p>
        </p:txBody>
      </p:sp>
      <p:sp>
        <p:nvSpPr>
          <p:cNvPr id="7"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0F3FAF00-F7EE-495E-A079-1DA0AF20081B}" type="slidenum">
              <a:rPr lang="en-US" altLang="en-US" b="0">
                <a:latin typeface="Arial" panose="020B0604020202020204" pitchFamily="34" charset="0"/>
              </a:rPr>
              <a:pPr eaLnBrk="1" hangingPunct="1"/>
              <a:t>14</a:t>
            </a:fld>
            <a:endParaRPr lang="en-US" altLang="en-US" b="0">
              <a:latin typeface="Arial" panose="020B0604020202020204" pitchFamily="34" charset="0"/>
            </a:endParaRPr>
          </a:p>
        </p:txBody>
      </p:sp>
      <p:pic>
        <p:nvPicPr>
          <p:cNvPr id="2458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419600"/>
            <a:ext cx="28575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wipe(left)">
                                      <p:cBhvr>
                                        <p:cTn id="22" dur="500"/>
                                        <p:tgtEl>
                                          <p:spTgt spid="460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6083">
                                            <p:txEl>
                                              <p:pRg st="4" end="4"/>
                                            </p:txEl>
                                          </p:spTgt>
                                        </p:tgtEl>
                                        <p:attrNameLst>
                                          <p:attrName>style.visibility</p:attrName>
                                        </p:attrNameLst>
                                      </p:cBhvr>
                                      <p:to>
                                        <p:strVal val="visible"/>
                                      </p:to>
                                    </p:set>
                                    <p:animEffect transition="in" filter="wipe(left)">
                                      <p:cBhvr>
                                        <p:cTn id="27" dur="500"/>
                                        <p:tgtEl>
                                          <p:spTgt spid="460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6083">
                                            <p:txEl>
                                              <p:pRg st="5" end="5"/>
                                            </p:txEl>
                                          </p:spTgt>
                                        </p:tgtEl>
                                        <p:attrNameLst>
                                          <p:attrName>style.visibility</p:attrName>
                                        </p:attrNameLst>
                                      </p:cBhvr>
                                      <p:to>
                                        <p:strVal val="visible"/>
                                      </p:to>
                                    </p:set>
                                    <p:animEffect transition="in" filter="wipe(left)">
                                      <p:cBhvr>
                                        <p:cTn id="32" dur="500"/>
                                        <p:tgtEl>
                                          <p:spTgt spid="460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6083">
                                            <p:txEl>
                                              <p:pRg st="6" end="6"/>
                                            </p:txEl>
                                          </p:spTgt>
                                        </p:tgtEl>
                                        <p:attrNameLst>
                                          <p:attrName>style.visibility</p:attrName>
                                        </p:attrNameLst>
                                      </p:cBhvr>
                                      <p:to>
                                        <p:strVal val="visible"/>
                                      </p:to>
                                    </p:set>
                                    <p:animEffect transition="in" filter="wipe(left)">
                                      <p:cBhvr>
                                        <p:cTn id="37" dur="500"/>
                                        <p:tgtEl>
                                          <p:spTgt spid="460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lIns="88900" tIns="46038" rIns="88900" bIns="46038"/>
          <a:lstStyle/>
          <a:p>
            <a:pPr eaLnBrk="1" hangingPunct="1"/>
            <a:r>
              <a:rPr lang="en-US" altLang="en-US" sz="4000">
                <a:effectLst/>
              </a:rPr>
              <a:t>Feeding the Entrepreneurial Fire?</a:t>
            </a:r>
          </a:p>
        </p:txBody>
      </p:sp>
      <p:sp>
        <p:nvSpPr>
          <p:cNvPr id="49155" name="Rectangle 3"/>
          <p:cNvSpPr>
            <a:spLocks noGrp="1" noChangeArrowheads="1"/>
          </p:cNvSpPr>
          <p:nvPr>
            <p:ph idx="1"/>
          </p:nvPr>
        </p:nvSpPr>
        <p:spPr/>
        <p:txBody>
          <a:bodyPr lIns="88900" tIns="46038" rIns="88900" bIns="46038">
            <a:normAutofit/>
          </a:bodyPr>
          <a:lstStyle/>
          <a:p>
            <a:pPr eaLnBrk="1" hangingPunct="1">
              <a:defRPr/>
            </a:pPr>
            <a:r>
              <a:rPr lang="en-US" sz="3000" b="0" dirty="0">
                <a:effectLst/>
              </a:rPr>
              <a:t>Entrepreneurs as heroes</a:t>
            </a:r>
          </a:p>
          <a:p>
            <a:pPr eaLnBrk="1" hangingPunct="1">
              <a:defRPr/>
            </a:pPr>
            <a:r>
              <a:rPr lang="en-US" sz="3000" b="0" dirty="0">
                <a:effectLst/>
              </a:rPr>
              <a:t>Entrepreneurial education</a:t>
            </a:r>
          </a:p>
          <a:p>
            <a:pPr eaLnBrk="1" hangingPunct="1">
              <a:defRPr/>
            </a:pPr>
            <a:r>
              <a:rPr lang="en-US" sz="3000" b="0" dirty="0">
                <a:effectLst/>
              </a:rPr>
              <a:t>Demographic and economic factors</a:t>
            </a:r>
          </a:p>
          <a:p>
            <a:pPr eaLnBrk="1" hangingPunct="1">
              <a:defRPr/>
            </a:pPr>
            <a:r>
              <a:rPr lang="en-US" sz="3000" b="0" dirty="0">
                <a:effectLst/>
              </a:rPr>
              <a:t>Shift to a service economy</a:t>
            </a:r>
          </a:p>
          <a:p>
            <a:pPr eaLnBrk="1" hangingPunct="1">
              <a:defRPr/>
            </a:pPr>
            <a:r>
              <a:rPr lang="en-US" sz="3000" b="0" dirty="0">
                <a:effectLst/>
              </a:rPr>
              <a:t>Technology advancements Independent lifestyles</a:t>
            </a:r>
          </a:p>
          <a:p>
            <a:pPr eaLnBrk="1" hangingPunct="1">
              <a:spcBef>
                <a:spcPts val="0"/>
              </a:spcBef>
              <a:defRPr/>
            </a:pPr>
            <a:r>
              <a:rPr lang="en-US" sz="3000" b="0" dirty="0">
                <a:effectLst/>
              </a:rPr>
              <a:t>The Internet and cloud computing</a:t>
            </a:r>
          </a:p>
          <a:p>
            <a:pPr eaLnBrk="1" hangingPunct="1">
              <a:defRPr/>
            </a:pPr>
            <a:r>
              <a:rPr lang="en-US" sz="3000" b="0" dirty="0">
                <a:effectLst/>
              </a:rPr>
              <a:t>International opportunities</a:t>
            </a:r>
          </a:p>
          <a:p>
            <a:pPr eaLnBrk="1" hangingPunct="1">
              <a:lnSpc>
                <a:spcPct val="80000"/>
              </a:lnSpc>
              <a:buFont typeface="Wingdings" panose="05000000000000000000" pitchFamily="2" charset="2"/>
              <a:buNone/>
              <a:defRPr/>
            </a:pPr>
            <a:endParaRPr lang="en-US" sz="3000" dirty="0"/>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11" name="Footer Placeholder 4"/>
          <p:cNvSpPr>
            <a:spLocks noGrp="1"/>
          </p:cNvSpPr>
          <p:nvPr>
            <p:ph type="ftr" sz="quarter" idx="11"/>
          </p:nvPr>
        </p:nvSpPr>
        <p:spPr/>
        <p:txBody>
          <a:bodyPr/>
          <a:lstStyle/>
          <a:p>
            <a:pPr>
              <a:defRPr/>
            </a:pPr>
            <a:r>
              <a:rPr lang="en-US"/>
              <a:t>Ch. 1: The Foundations of Entrepreneurship</a:t>
            </a:r>
          </a:p>
        </p:txBody>
      </p:sp>
      <p:sp>
        <p:nvSpPr>
          <p:cNvPr id="13"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9B0C361B-1444-4F0F-8538-91EAE8059F8C}" type="slidenum">
              <a:rPr lang="en-US" altLang="en-US" b="0">
                <a:latin typeface="Arial" panose="020B0604020202020204" pitchFamily="34" charset="0"/>
              </a:rPr>
              <a:pPr eaLnBrk="1" hangingPunct="1"/>
              <a:t>15</a:t>
            </a:fld>
            <a:endParaRPr lang="en-US" altLang="en-US" b="0">
              <a:latin typeface="Arial" panose="020B0604020202020204" pitchFamily="34" charset="0"/>
            </a:endParaRPr>
          </a:p>
        </p:txBody>
      </p:sp>
      <p:sp>
        <p:nvSpPr>
          <p:cNvPr id="49160" name="Rectangle 8"/>
          <p:cNvSpPr>
            <a:spLocks noChangeArrowheads="1"/>
          </p:cNvSpPr>
          <p:nvPr/>
        </p:nvSpPr>
        <p:spPr bwMode="auto">
          <a:xfrm>
            <a:off x="762000" y="5843588"/>
            <a:ext cx="6103938" cy="709612"/>
          </a:xfrm>
          <a:prstGeom prst="rect">
            <a:avLst/>
          </a:prstGeom>
          <a:noFill/>
          <a:ln w="12700" algn="ctr">
            <a:noFill/>
            <a:miter lim="800000"/>
            <a:headEnd/>
            <a:tailEnd/>
          </a:ln>
          <a:effectLst/>
        </p:spPr>
        <p:txBody>
          <a:bodyPr lIns="88900" tIns="46038" rIns="88900" bIns="46038"/>
          <a:lstStyle/>
          <a:p>
            <a:pPr marL="342900" indent="-342900">
              <a:lnSpc>
                <a:spcPct val="90000"/>
              </a:lnSpc>
              <a:spcBef>
                <a:spcPct val="20000"/>
              </a:spcBef>
              <a:buClr>
                <a:schemeClr val="hlink"/>
              </a:buClr>
              <a:buSzPct val="70000"/>
              <a:buFont typeface="Wingdings" pitchFamily="2" charset="2"/>
              <a:buChar char="n"/>
              <a:defRPr/>
            </a:pPr>
            <a:endParaRPr lang="en-US" sz="3000" dirty="0">
              <a:effectLst>
                <a:outerShdw blurRad="38100" dist="38100" dir="2700000" algn="tl">
                  <a:srgbClr val="000000"/>
                </a:outerShdw>
              </a:effectLst>
              <a:latin typeface="Arial" pitchFamily="34" charset="0"/>
            </a:endParaRPr>
          </a:p>
        </p:txBody>
      </p:sp>
      <p:pic>
        <p:nvPicPr>
          <p:cNvPr id="2560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383088"/>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1027"/>
          <p:cNvSpPr>
            <a:spLocks noGrp="1" noChangeArrowheads="1"/>
          </p:cNvSpPr>
          <p:nvPr>
            <p:ph idx="1"/>
          </p:nvPr>
        </p:nvSpPr>
        <p:spPr/>
        <p:txBody>
          <a:bodyPr/>
          <a:lstStyle/>
          <a:p>
            <a:pPr eaLnBrk="1" hangingPunct="1">
              <a:lnSpc>
                <a:spcPct val="90000"/>
              </a:lnSpc>
              <a:defRPr/>
            </a:pPr>
            <a:r>
              <a:rPr lang="en-US" b="0" dirty="0">
                <a:effectLst/>
              </a:rPr>
              <a:t>Who can be an Entrepreneur?</a:t>
            </a:r>
          </a:p>
          <a:p>
            <a:pPr marL="0" indent="0" eaLnBrk="1" hangingPunct="1">
              <a:lnSpc>
                <a:spcPct val="90000"/>
              </a:lnSpc>
              <a:buFont typeface="Wingdings" panose="05000000000000000000" pitchFamily="2" charset="2"/>
              <a:buNone/>
              <a:defRPr/>
            </a:pPr>
            <a:r>
              <a:rPr lang="en-US" sz="2000" b="0" i="1" dirty="0">
                <a:effectLst/>
              </a:rPr>
              <a:t>  </a:t>
            </a:r>
          </a:p>
          <a:p>
            <a:pPr eaLnBrk="1" hangingPunct="1">
              <a:lnSpc>
                <a:spcPct val="90000"/>
              </a:lnSpc>
              <a:defRPr/>
            </a:pPr>
            <a:r>
              <a:rPr lang="en-US" b="0" i="1" dirty="0">
                <a:effectLst/>
              </a:rPr>
              <a:t>Anyone</a:t>
            </a:r>
            <a:r>
              <a:rPr lang="en-US" b="0" dirty="0">
                <a:effectLst/>
              </a:rPr>
              <a:t> – regardless of age, race, gender, color, national origin, or any other characteristic – can become an entrepreneur…</a:t>
            </a:r>
          </a:p>
          <a:p>
            <a:pPr marL="0" indent="0" eaLnBrk="1" hangingPunct="1">
              <a:lnSpc>
                <a:spcPct val="150000"/>
              </a:lnSpc>
              <a:buFont typeface="Wingdings" panose="05000000000000000000" pitchFamily="2" charset="2"/>
              <a:buNone/>
              <a:defRPr/>
            </a:pPr>
            <a:r>
              <a:rPr lang="en-US" b="0" dirty="0">
                <a:effectLst/>
              </a:rPr>
              <a:t>   (</a:t>
            </a:r>
            <a:r>
              <a:rPr lang="en-US" b="0" i="1" dirty="0">
                <a:effectLst/>
              </a:rPr>
              <a:t>although not everyone should).  </a:t>
            </a:r>
          </a:p>
        </p:txBody>
      </p:sp>
      <p:sp>
        <p:nvSpPr>
          <p:cNvPr id="26626" name="Rectangle 1026"/>
          <p:cNvSpPr>
            <a:spLocks noGrp="1" noRot="1" noChangeArrowheads="1"/>
          </p:cNvSpPr>
          <p:nvPr>
            <p:ph type="title"/>
          </p:nvPr>
        </p:nvSpPr>
        <p:spPr/>
        <p:txBody>
          <a:bodyPr/>
          <a:lstStyle/>
          <a:p>
            <a:pPr eaLnBrk="1" hangingPunct="1"/>
            <a:r>
              <a:rPr lang="en-US" altLang="en-US">
                <a:effectLst/>
              </a:rPr>
              <a:t>Entrepreneurship</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4C631BF4-3472-430A-9D2F-AD9A128B4153}" type="slidenum">
              <a:rPr lang="en-US" altLang="en-US" b="0">
                <a:latin typeface="Arial" panose="020B0604020202020204" pitchFamily="34" charset="0"/>
              </a:rPr>
              <a:pPr eaLnBrk="1" hangingPunct="1"/>
              <a:t>16</a:t>
            </a:fld>
            <a:endParaRPr lang="en-US" altLang="en-US" b="0">
              <a:latin typeface="Arial" panose="020B0604020202020204" pitchFamily="34" charset="0"/>
            </a:endParaRPr>
          </a:p>
        </p:txBody>
      </p:sp>
      <p:sp>
        <p:nvSpPr>
          <p:cNvPr id="26630" name="Rectangle 1"/>
          <p:cNvSpPr>
            <a:spLocks noChangeArrowheads="1"/>
          </p:cNvSpPr>
          <p:nvPr/>
        </p:nvSpPr>
        <p:spPr bwMode="auto">
          <a:xfrm>
            <a:off x="1633728" y="5638800"/>
            <a:ext cx="60289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algn="ctr" eaLnBrk="1" hangingPunct="1"/>
            <a:r>
              <a:rPr lang="fr-FR" altLang="en-US" sz="2400" dirty="0">
                <a:hlinkClick r:id="rId3"/>
              </a:rPr>
              <a:t>Richard </a:t>
            </a:r>
            <a:r>
              <a:rPr lang="fr-FR" altLang="en-US" sz="2400" dirty="0" err="1">
                <a:hlinkClick r:id="rId3"/>
              </a:rPr>
              <a:t>Branson</a:t>
            </a:r>
            <a:r>
              <a:rPr lang="fr-FR" altLang="en-US" sz="2400" dirty="0">
                <a:hlinkClick r:id="rId3"/>
              </a:rPr>
              <a:t> - </a:t>
            </a:r>
            <a:r>
              <a:rPr lang="fr-FR" altLang="en-US" sz="2400" dirty="0" err="1">
                <a:hlinkClick r:id="rId3"/>
              </a:rPr>
              <a:t>Advice</a:t>
            </a:r>
            <a:r>
              <a:rPr lang="fr-FR" altLang="en-US" sz="2400" dirty="0">
                <a:hlinkClick r:id="rId3"/>
              </a:rPr>
              <a:t> for Entrepreneurs</a:t>
            </a:r>
            <a:endParaRPr lang="en-US" altLang="en-US" sz="2400" dirty="0"/>
          </a:p>
        </p:txBody>
      </p:sp>
      <p:sp>
        <p:nvSpPr>
          <p:cNvPr id="26631" name="Rectangle 2"/>
          <p:cNvSpPr>
            <a:spLocks noChangeArrowheads="1"/>
          </p:cNvSpPr>
          <p:nvPr/>
        </p:nvSpPr>
        <p:spPr bwMode="auto">
          <a:xfrm>
            <a:off x="1371600" y="5105400"/>
            <a:ext cx="655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algn="ctr" eaLnBrk="1" hangingPunct="1"/>
            <a:r>
              <a:rPr lang="en-US" altLang="en-US" sz="2400" dirty="0">
                <a:hlinkClick r:id="rId4"/>
              </a:rPr>
              <a:t>Stuff Entrepreneurs Say</a:t>
            </a:r>
            <a:endParaRPr lang="en-US"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3">
                                            <p:txEl>
                                              <p:pRg st="2" end="2"/>
                                            </p:txEl>
                                          </p:spTgt>
                                        </p:tgtEl>
                                        <p:attrNameLst>
                                          <p:attrName>style.visibility</p:attrName>
                                        </p:attrNameLst>
                                      </p:cBhvr>
                                      <p:to>
                                        <p:strVal val="visible"/>
                                      </p:to>
                                    </p:set>
                                    <p:animEffect transition="in" filter="wipe(left)">
                                      <p:cBhvr>
                                        <p:cTn id="7" dur="500"/>
                                        <p:tgtEl>
                                          <p:spTgt spid="4096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3">
                                            <p:txEl>
                                              <p:pRg st="3" end="3"/>
                                            </p:txEl>
                                          </p:spTgt>
                                        </p:tgtEl>
                                        <p:attrNameLst>
                                          <p:attrName>style.visibility</p:attrName>
                                        </p:attrNameLst>
                                      </p:cBhvr>
                                      <p:to>
                                        <p:strVal val="visible"/>
                                      </p:to>
                                    </p:set>
                                    <p:animEffect transition="in" filter="wipe(left)">
                                      <p:cBhvr>
                                        <p:cTn id="12" dur="500"/>
                                        <p:tgtEl>
                                          <p:spTgt spid="40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lIns="88900" tIns="46038" rIns="88900" bIns="46038"/>
          <a:lstStyle/>
          <a:p>
            <a:pPr eaLnBrk="1" hangingPunct="1"/>
            <a:r>
              <a:rPr lang="en-US" altLang="en-US" dirty="0">
                <a:effectLst/>
              </a:rPr>
              <a:t>The Cultural Diversity of Entrepreneurship</a:t>
            </a:r>
          </a:p>
        </p:txBody>
      </p:sp>
      <p:sp>
        <p:nvSpPr>
          <p:cNvPr id="52227" name="Rectangle 3"/>
          <p:cNvSpPr>
            <a:spLocks noGrp="1" noChangeArrowheads="1"/>
          </p:cNvSpPr>
          <p:nvPr>
            <p:ph idx="1"/>
          </p:nvPr>
        </p:nvSpPr>
        <p:spPr/>
        <p:txBody>
          <a:bodyPr lIns="88900" tIns="46038" rIns="88900" bIns="46038">
            <a:normAutofit lnSpcReduction="10000"/>
          </a:bodyPr>
          <a:lstStyle/>
          <a:p>
            <a:pPr>
              <a:lnSpc>
                <a:spcPct val="85000"/>
              </a:lnSpc>
              <a:spcBef>
                <a:spcPts val="1200"/>
              </a:spcBef>
            </a:pPr>
            <a:r>
              <a:rPr lang="en-US" altLang="en-US" sz="3400" dirty="0"/>
              <a:t>Young entrepreneurs</a:t>
            </a:r>
          </a:p>
          <a:p>
            <a:pPr>
              <a:lnSpc>
                <a:spcPct val="85000"/>
              </a:lnSpc>
              <a:spcBef>
                <a:spcPts val="1200"/>
              </a:spcBef>
            </a:pPr>
            <a:r>
              <a:rPr lang="en-US" altLang="en-US" sz="3400" dirty="0"/>
              <a:t>Women entrepreneurs</a:t>
            </a:r>
          </a:p>
          <a:p>
            <a:pPr>
              <a:lnSpc>
                <a:spcPct val="85000"/>
              </a:lnSpc>
              <a:spcBef>
                <a:spcPts val="1200"/>
              </a:spcBef>
            </a:pPr>
            <a:r>
              <a:rPr lang="en-US" altLang="en-US" sz="3400" dirty="0"/>
              <a:t>Minority-owned enterprises</a:t>
            </a:r>
          </a:p>
          <a:p>
            <a:pPr>
              <a:lnSpc>
                <a:spcPct val="85000"/>
              </a:lnSpc>
              <a:spcBef>
                <a:spcPts val="1200"/>
              </a:spcBef>
            </a:pPr>
            <a:r>
              <a:rPr lang="en-US" altLang="en-US" sz="3400" dirty="0"/>
              <a:t>Expatriate [Immigrant] entrepreneurs</a:t>
            </a:r>
          </a:p>
          <a:p>
            <a:pPr>
              <a:lnSpc>
                <a:spcPct val="85000"/>
              </a:lnSpc>
              <a:spcBef>
                <a:spcPts val="1200"/>
              </a:spcBef>
            </a:pPr>
            <a:r>
              <a:rPr lang="en-US" altLang="en-US" sz="3400" dirty="0"/>
              <a:t>Part-time entrepreneurs</a:t>
            </a:r>
          </a:p>
          <a:p>
            <a:pPr eaLnBrk="1" hangingPunct="1">
              <a:lnSpc>
                <a:spcPct val="85000"/>
              </a:lnSpc>
              <a:spcBef>
                <a:spcPts val="1200"/>
              </a:spcBef>
            </a:pPr>
            <a:r>
              <a:rPr lang="en-US" altLang="en-US" sz="3400" b="0" dirty="0">
                <a:effectLst/>
              </a:rPr>
              <a:t>Home-based businesses</a:t>
            </a:r>
          </a:p>
          <a:p>
            <a:pPr eaLnBrk="1" hangingPunct="1">
              <a:lnSpc>
                <a:spcPct val="85000"/>
              </a:lnSpc>
              <a:spcBef>
                <a:spcPts val="1200"/>
              </a:spcBef>
            </a:pPr>
            <a:r>
              <a:rPr lang="en-US" altLang="en-US" sz="3400" b="0" dirty="0">
                <a:effectLst/>
              </a:rPr>
              <a:t>Family businesses</a:t>
            </a:r>
          </a:p>
          <a:p>
            <a:pPr eaLnBrk="1" hangingPunct="1">
              <a:lnSpc>
                <a:spcPct val="85000"/>
              </a:lnSpc>
              <a:spcBef>
                <a:spcPts val="1200"/>
              </a:spcBef>
            </a:pPr>
            <a:r>
              <a:rPr lang="en-US" altLang="en-US" sz="3400" b="0" dirty="0" err="1">
                <a:effectLst/>
              </a:rPr>
              <a:t>Copreneurs</a:t>
            </a:r>
            <a:endParaRPr lang="en-US" altLang="en-US" sz="3400" b="0" dirty="0">
              <a:effectLst/>
            </a:endParaRPr>
          </a:p>
          <a:p>
            <a:pPr eaLnBrk="1" hangingPunct="1">
              <a:lnSpc>
                <a:spcPct val="85000"/>
              </a:lnSpc>
              <a:spcBef>
                <a:spcPts val="1200"/>
              </a:spcBef>
            </a:pPr>
            <a:r>
              <a:rPr lang="en-US" altLang="en-US" sz="3400" b="0" dirty="0">
                <a:effectLst/>
              </a:rPr>
              <a:t>Corporate castoffs</a:t>
            </a:r>
          </a:p>
          <a:p>
            <a:pPr eaLnBrk="1" hangingPunct="1">
              <a:lnSpc>
                <a:spcPct val="85000"/>
              </a:lnSpc>
              <a:spcBef>
                <a:spcPts val="1200"/>
              </a:spcBef>
            </a:pPr>
            <a:r>
              <a:rPr lang="en-US" altLang="en-US" sz="3400" b="0" dirty="0">
                <a:effectLst/>
              </a:rPr>
              <a:t>Corporate dropouts</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4"/>
          <p:cNvSpPr>
            <a:spLocks noGrp="1"/>
          </p:cNvSpPr>
          <p:nvPr>
            <p:ph type="ftr" sz="quarter" idx="11"/>
          </p:nvPr>
        </p:nvSpPr>
        <p:spPr/>
        <p:txBody>
          <a:bodyPr/>
          <a:lstStyle/>
          <a:p>
            <a:pPr>
              <a:defRPr/>
            </a:pPr>
            <a:r>
              <a:rPr lang="en-US"/>
              <a:t>Ch. 1: The Foundations of Entrepreneurship</a:t>
            </a:r>
          </a:p>
        </p:txBody>
      </p:sp>
      <p:sp>
        <p:nvSpPr>
          <p:cNvPr id="8"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4D1A1C21-A899-4F41-AE09-A0539D391518}" type="slidenum">
              <a:rPr lang="en-US" altLang="en-US" b="0">
                <a:latin typeface="Arial" panose="020B0604020202020204" pitchFamily="34" charset="0"/>
              </a:rPr>
              <a:pPr eaLnBrk="1" hangingPunct="1"/>
              <a:t>17</a:t>
            </a:fld>
            <a:endParaRPr lang="en-US" altLang="en-US" b="0">
              <a:latin typeface="Arial" panose="020B0604020202020204" pitchFamily="34" charset="0"/>
            </a:endParaRPr>
          </a:p>
        </p:txBody>
      </p:sp>
      <p:pic>
        <p:nvPicPr>
          <p:cNvPr id="28678" name="Picture 5" descr="j04010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114800"/>
            <a:ext cx="199707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wipe(left)">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wipe(left)">
                                      <p:cBhvr>
                                        <p:cTn id="12" dur="5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wipe(left)">
                                      <p:cBhvr>
                                        <p:cTn id="17" dur="500"/>
                                        <p:tgtEl>
                                          <p:spTgt spid="52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2227">
                                            <p:txEl>
                                              <p:pRg st="3" end="3"/>
                                            </p:txEl>
                                          </p:spTgt>
                                        </p:tgtEl>
                                        <p:attrNameLst>
                                          <p:attrName>style.visibility</p:attrName>
                                        </p:attrNameLst>
                                      </p:cBhvr>
                                      <p:to>
                                        <p:strVal val="visible"/>
                                      </p:to>
                                    </p:set>
                                    <p:animEffect transition="in" filter="wipe(left)">
                                      <p:cBhvr>
                                        <p:cTn id="22" dur="500"/>
                                        <p:tgtEl>
                                          <p:spTgt spid="52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2227">
                                            <p:txEl>
                                              <p:pRg st="4" end="4"/>
                                            </p:txEl>
                                          </p:spTgt>
                                        </p:tgtEl>
                                        <p:attrNameLst>
                                          <p:attrName>style.visibility</p:attrName>
                                        </p:attrNameLst>
                                      </p:cBhvr>
                                      <p:to>
                                        <p:strVal val="visible"/>
                                      </p:to>
                                    </p:set>
                                    <p:animEffect transition="in" filter="wipe(left)">
                                      <p:cBhvr>
                                        <p:cTn id="27" dur="500"/>
                                        <p:tgtEl>
                                          <p:spTgt spid="522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2227">
                                            <p:txEl>
                                              <p:pRg st="5" end="5"/>
                                            </p:txEl>
                                          </p:spTgt>
                                        </p:tgtEl>
                                        <p:attrNameLst>
                                          <p:attrName>style.visibility</p:attrName>
                                        </p:attrNameLst>
                                      </p:cBhvr>
                                      <p:to>
                                        <p:strVal val="visible"/>
                                      </p:to>
                                    </p:set>
                                    <p:animEffect transition="in" filter="wipe(left)">
                                      <p:cBhvr>
                                        <p:cTn id="32" dur="500"/>
                                        <p:tgtEl>
                                          <p:spTgt spid="5222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52227">
                                            <p:txEl>
                                              <p:pRg st="6" end="6"/>
                                            </p:txEl>
                                          </p:spTgt>
                                        </p:tgtEl>
                                        <p:attrNameLst>
                                          <p:attrName>style.visibility</p:attrName>
                                        </p:attrNameLst>
                                      </p:cBhvr>
                                      <p:to>
                                        <p:strVal val="visible"/>
                                      </p:to>
                                    </p:set>
                                    <p:animEffect transition="in" filter="wipe(left)">
                                      <p:cBhvr>
                                        <p:cTn id="37" dur="500"/>
                                        <p:tgtEl>
                                          <p:spTgt spid="5222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52227">
                                            <p:txEl>
                                              <p:pRg st="7" end="7"/>
                                            </p:txEl>
                                          </p:spTgt>
                                        </p:tgtEl>
                                        <p:attrNameLst>
                                          <p:attrName>style.visibility</p:attrName>
                                        </p:attrNameLst>
                                      </p:cBhvr>
                                      <p:to>
                                        <p:strVal val="visible"/>
                                      </p:to>
                                    </p:set>
                                    <p:animEffect transition="in" filter="wipe(left)">
                                      <p:cBhvr>
                                        <p:cTn id="42" dur="500"/>
                                        <p:tgtEl>
                                          <p:spTgt spid="52227">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52227">
                                            <p:txEl>
                                              <p:pRg st="8" end="8"/>
                                            </p:txEl>
                                          </p:spTgt>
                                        </p:tgtEl>
                                        <p:attrNameLst>
                                          <p:attrName>style.visibility</p:attrName>
                                        </p:attrNameLst>
                                      </p:cBhvr>
                                      <p:to>
                                        <p:strVal val="visible"/>
                                      </p:to>
                                    </p:set>
                                    <p:animEffect transition="in" filter="wipe(left)">
                                      <p:cBhvr>
                                        <p:cTn id="47" dur="500"/>
                                        <p:tgtEl>
                                          <p:spTgt spid="52227">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52227">
                                            <p:txEl>
                                              <p:pRg st="9" end="9"/>
                                            </p:txEl>
                                          </p:spTgt>
                                        </p:tgtEl>
                                        <p:attrNameLst>
                                          <p:attrName>style.visibility</p:attrName>
                                        </p:attrNameLst>
                                      </p:cBhvr>
                                      <p:to>
                                        <p:strVal val="visible"/>
                                      </p:to>
                                    </p:set>
                                    <p:animEffect transition="in" filter="wipe(left)">
                                      <p:cBhvr>
                                        <p:cTn id="52" dur="500"/>
                                        <p:tgtEl>
                                          <p:spTgt spid="5222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lIns="88900" tIns="46038" rIns="88900" bIns="46038">
            <a:normAutofit fontScale="90000"/>
          </a:bodyPr>
          <a:lstStyle/>
          <a:p>
            <a:pPr eaLnBrk="1" hangingPunct="1"/>
            <a:r>
              <a:rPr lang="en-US" altLang="en-US" sz="4800">
                <a:effectLst/>
              </a:rPr>
              <a:t>Small Businesses ...</a:t>
            </a:r>
          </a:p>
        </p:txBody>
      </p:sp>
      <p:sp>
        <p:nvSpPr>
          <p:cNvPr id="16387" name="Rectangle 3"/>
          <p:cNvSpPr>
            <a:spLocks noGrp="1" noChangeArrowheads="1"/>
          </p:cNvSpPr>
          <p:nvPr>
            <p:ph idx="1"/>
          </p:nvPr>
        </p:nvSpPr>
        <p:spPr/>
        <p:txBody>
          <a:bodyPr lIns="88900" tIns="46038" rIns="88900" bIns="46038">
            <a:normAutofit/>
          </a:bodyPr>
          <a:lstStyle/>
          <a:p>
            <a:pPr eaLnBrk="1" hangingPunct="1">
              <a:lnSpc>
                <a:spcPct val="85000"/>
              </a:lnSpc>
              <a:spcBef>
                <a:spcPts val="2400"/>
              </a:spcBef>
              <a:defRPr/>
            </a:pPr>
            <a:r>
              <a:rPr lang="en-US" sz="2800" b="0" dirty="0">
                <a:effectLst/>
              </a:rPr>
              <a:t>28 million businesses in U.S. – 99.7% SMALL</a:t>
            </a:r>
          </a:p>
          <a:p>
            <a:pPr eaLnBrk="1" hangingPunct="1">
              <a:lnSpc>
                <a:spcPct val="85000"/>
              </a:lnSpc>
              <a:spcBef>
                <a:spcPts val="2400"/>
              </a:spcBef>
              <a:defRPr/>
            </a:pPr>
            <a:r>
              <a:rPr lang="en-US" sz="2800" b="0" dirty="0">
                <a:effectLst/>
              </a:rPr>
              <a:t>Employ 50% U.S. private sector workforce.</a:t>
            </a:r>
          </a:p>
          <a:p>
            <a:pPr eaLnBrk="1" hangingPunct="1">
              <a:lnSpc>
                <a:spcPct val="85000"/>
              </a:lnSpc>
              <a:spcBef>
                <a:spcPts val="2400"/>
              </a:spcBef>
              <a:defRPr/>
            </a:pPr>
            <a:r>
              <a:rPr lang="en-US" sz="2800" b="0" dirty="0">
                <a:effectLst/>
              </a:rPr>
              <a:t>Create more jobs than BIG businesses.</a:t>
            </a:r>
          </a:p>
          <a:p>
            <a:pPr lvl="1" eaLnBrk="1" hangingPunct="1">
              <a:lnSpc>
                <a:spcPct val="85000"/>
              </a:lnSpc>
              <a:spcBef>
                <a:spcPts val="2400"/>
              </a:spcBef>
              <a:buClr>
                <a:srgbClr val="CC0000"/>
              </a:buClr>
              <a:buFont typeface="Arial" pitchFamily="34" charset="0"/>
              <a:buChar char="►"/>
              <a:defRPr/>
            </a:pPr>
            <a:r>
              <a:rPr lang="en-US" b="0" dirty="0">
                <a:effectLst/>
              </a:rPr>
              <a:t>65% of net new jobs over the last decade</a:t>
            </a:r>
          </a:p>
          <a:p>
            <a:pPr eaLnBrk="1" hangingPunct="1">
              <a:lnSpc>
                <a:spcPct val="85000"/>
              </a:lnSpc>
              <a:spcBef>
                <a:spcPts val="2400"/>
              </a:spcBef>
              <a:defRPr/>
            </a:pPr>
            <a:r>
              <a:rPr lang="en-US" sz="2800" b="0" dirty="0">
                <a:effectLst/>
              </a:rPr>
              <a:t>3% SMALL companies create 70% of net new jobs in the economy.</a:t>
            </a:r>
          </a:p>
          <a:p>
            <a:pPr eaLnBrk="1" hangingPunct="1">
              <a:lnSpc>
                <a:spcPct val="85000"/>
              </a:lnSpc>
              <a:spcBef>
                <a:spcPts val="2400"/>
              </a:spcBef>
              <a:defRPr/>
            </a:pPr>
            <a:r>
              <a:rPr lang="en-US" sz="2800" b="0" dirty="0">
                <a:effectLst/>
              </a:rPr>
              <a:t>90% SMALL have fewer than 20 employees.</a:t>
            </a:r>
          </a:p>
          <a:p>
            <a:pPr eaLnBrk="1" hangingPunct="1">
              <a:lnSpc>
                <a:spcPct val="85000"/>
              </a:lnSpc>
              <a:spcBef>
                <a:spcPts val="2400"/>
              </a:spcBef>
              <a:defRPr/>
            </a:pPr>
            <a:r>
              <a:rPr lang="en-US" sz="2800" b="0" dirty="0">
                <a:effectLst/>
              </a:rPr>
              <a:t>Produce 46% U.S. GDP.</a:t>
            </a:r>
          </a:p>
          <a:p>
            <a:pPr marL="0" indent="0" eaLnBrk="1" hangingPunct="1">
              <a:lnSpc>
                <a:spcPct val="85000"/>
              </a:lnSpc>
              <a:spcBef>
                <a:spcPts val="1200"/>
              </a:spcBef>
              <a:buFont typeface="Wingdings" panose="05000000000000000000" pitchFamily="2" charset="2"/>
              <a:buNone/>
              <a:defRPr/>
            </a:pPr>
            <a:endParaRPr lang="en-US" dirty="0"/>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6" name="Footer Placeholder 4"/>
          <p:cNvSpPr>
            <a:spLocks noGrp="1"/>
          </p:cNvSpPr>
          <p:nvPr>
            <p:ph type="ftr" sz="quarter" idx="11"/>
          </p:nvPr>
        </p:nvSpPr>
        <p:spPr/>
        <p:txBody>
          <a:bodyPr/>
          <a:lstStyle/>
          <a:p>
            <a:pPr>
              <a:defRPr/>
            </a:pPr>
            <a:r>
              <a:rPr lang="en-US"/>
              <a:t>Ch. 1: The Foundations of Entrepreneurship</a:t>
            </a:r>
          </a:p>
        </p:txBody>
      </p:sp>
      <p:sp>
        <p:nvSpPr>
          <p:cNvPr id="7"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55306353-0668-46EA-B947-23B67F94E536}" type="slidenum">
              <a:rPr lang="en-US" altLang="en-US" b="0">
                <a:latin typeface="Arial" panose="020B0604020202020204" pitchFamily="34" charset="0"/>
              </a:rPr>
              <a:pPr eaLnBrk="1" hangingPunct="1"/>
              <a:t>18</a:t>
            </a:fld>
            <a:endParaRPr lang="en-US" altLang="en-US" b="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500"/>
                                        <p:tgtEl>
                                          <p:spTgt spid="16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wipe(left)">
                                      <p:cBhvr>
                                        <p:cTn id="22" dur="500"/>
                                        <p:tgtEl>
                                          <p:spTgt spid="163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wipe(left)">
                                      <p:cBhvr>
                                        <p:cTn id="27" dur="500"/>
                                        <p:tgtEl>
                                          <p:spTgt spid="163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6387">
                                            <p:txEl>
                                              <p:pRg st="5" end="5"/>
                                            </p:txEl>
                                          </p:spTgt>
                                        </p:tgtEl>
                                        <p:attrNameLst>
                                          <p:attrName>style.visibility</p:attrName>
                                        </p:attrNameLst>
                                      </p:cBhvr>
                                      <p:to>
                                        <p:strVal val="visible"/>
                                      </p:to>
                                    </p:set>
                                    <p:animEffect transition="in" filter="wipe(left)">
                                      <p:cBhvr>
                                        <p:cTn id="32" dur="500"/>
                                        <p:tgtEl>
                                          <p:spTgt spid="1638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6387">
                                            <p:txEl>
                                              <p:pRg st="6" end="6"/>
                                            </p:txEl>
                                          </p:spTgt>
                                        </p:tgtEl>
                                        <p:attrNameLst>
                                          <p:attrName>style.visibility</p:attrName>
                                        </p:attrNameLst>
                                      </p:cBhvr>
                                      <p:to>
                                        <p:strVal val="visible"/>
                                      </p:to>
                                    </p:set>
                                    <p:animEffect transition="in" filter="wipe(left)">
                                      <p:cBhvr>
                                        <p:cTn id="37" dur="5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Small Businesses by Industry</a:t>
            </a:r>
          </a:p>
        </p:txBody>
      </p:sp>
      <p:sp>
        <p:nvSpPr>
          <p:cNvPr id="3" name="Date Placeholder 2"/>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4" name="Slide Number Placeholder 3"/>
          <p:cNvSpPr>
            <a:spLocks noGrp="1"/>
          </p:cNvSpPr>
          <p:nvPr>
            <p:ph type="sldNum" sz="quarter" idx="12"/>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46E55F94-9424-4838-AFA1-566F6096FAEC}" type="slidenum">
              <a:rPr lang="en-US" altLang="en-US" b="0">
                <a:latin typeface="Arial" panose="020B0604020202020204" pitchFamily="34" charset="0"/>
              </a:rPr>
              <a:pPr eaLnBrk="1" hangingPunct="1"/>
              <a:t>19</a:t>
            </a:fld>
            <a:endParaRPr lang="en-US" altLang="en-US" b="0">
              <a:latin typeface="Arial" panose="020B0604020202020204" pitchFamily="34" charset="0"/>
            </a:endParaRPr>
          </a:p>
        </p:txBody>
      </p:sp>
      <p:pic>
        <p:nvPicPr>
          <p:cNvPr id="3072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489075"/>
            <a:ext cx="5835650" cy="4846638"/>
          </a:xfrm>
          <a:prstGeom prst="rect">
            <a:avLst/>
          </a:prstGeom>
          <a:noFill/>
          <a:ln w="571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pPr eaLnBrk="1" hangingPunct="1"/>
            <a:r>
              <a:rPr lang="en-US" altLang="en-US">
                <a:effectLst/>
              </a:rPr>
              <a:t>Small Business Failure Rates</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12"/>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49F5C5BB-E8CA-4BB2-8542-76F899A2F277}" type="slidenum">
              <a:rPr lang="en-US" altLang="en-US" b="0">
                <a:latin typeface="Arial" panose="020B0604020202020204" pitchFamily="34" charset="0"/>
              </a:rPr>
              <a:pPr eaLnBrk="1" hangingPunct="1"/>
              <a:t>20</a:t>
            </a:fld>
            <a:endParaRPr lang="en-US" altLang="en-US" b="0">
              <a:latin typeface="Arial" panose="020B0604020202020204" pitchFamily="34" charset="0"/>
            </a:endParaRPr>
          </a:p>
        </p:txBody>
      </p:sp>
      <p:sp>
        <p:nvSpPr>
          <p:cNvPr id="31749" name="Rectangle 2"/>
          <p:cNvSpPr>
            <a:spLocks noChangeArrowheads="1"/>
          </p:cNvSpPr>
          <p:nvPr/>
        </p:nvSpPr>
        <p:spPr bwMode="auto">
          <a:xfrm>
            <a:off x="6705600" y="1447800"/>
            <a:ext cx="1828800" cy="48323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00000"/>
              </a:buClr>
              <a:buSzPct val="70000"/>
              <a:buFont typeface="Wingdings" panose="05000000000000000000" pitchFamily="2" charset="2"/>
              <a:buChar char="n"/>
              <a:defRPr sz="3200" b="1">
                <a:solidFill>
                  <a:schemeClr val="tx1"/>
                </a:solidFill>
                <a:latin typeface="Arial" panose="020B0604020202020204" pitchFamily="34" charset="0"/>
              </a:defRPr>
            </a:lvl1pPr>
            <a:lvl2pPr marL="742950" indent="-285750" eaLnBrk="0" hangingPunct="0">
              <a:spcBef>
                <a:spcPct val="20000"/>
              </a:spcBef>
              <a:buClr>
                <a:schemeClr val="accent2"/>
              </a:buClr>
              <a:buSzPct val="70000"/>
              <a:buFont typeface="Wingdings" panose="05000000000000000000" pitchFamily="2" charset="2"/>
              <a:buChar char="n"/>
              <a:defRPr sz="2800" b="1">
                <a:solidFill>
                  <a:schemeClr val="tx1"/>
                </a:solidFill>
                <a:latin typeface="Arial" panose="020B0604020202020204" pitchFamily="34" charset="0"/>
              </a:defRPr>
            </a:lvl2pPr>
            <a:lvl3pPr marL="1143000" indent="-228600" eaLnBrk="0" hangingPunct="0">
              <a:spcBef>
                <a:spcPct val="20000"/>
              </a:spcBef>
              <a:buClr>
                <a:schemeClr val="tx2"/>
              </a:buClr>
              <a:buSzPct val="70000"/>
              <a:buFont typeface="Wingdings" panose="05000000000000000000" pitchFamily="2" charset="2"/>
              <a:buChar char="n"/>
              <a:defRPr sz="2400" b="1">
                <a:solidFill>
                  <a:schemeClr val="tx1"/>
                </a:solidFill>
                <a:latin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n"/>
              <a:defRPr sz="2000" b="1">
                <a:solidFill>
                  <a:schemeClr val="tx1"/>
                </a:solidFill>
                <a:latin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a:solidFill>
                  <a:schemeClr val="bg2"/>
                </a:solidFill>
                <a:latin typeface="Garamond" panose="02020404030301010803" pitchFamily="18" charset="0"/>
              </a:rPr>
              <a:t>Failure Rate*</a:t>
            </a:r>
          </a:p>
          <a:p>
            <a:pPr eaLnBrk="1" hangingPunct="1">
              <a:spcBef>
                <a:spcPct val="0"/>
              </a:spcBef>
              <a:buClrTx/>
              <a:buSzTx/>
              <a:buFontTx/>
              <a:buNone/>
            </a:pPr>
            <a:r>
              <a:rPr lang="en-US" altLang="en-US" sz="2400">
                <a:solidFill>
                  <a:schemeClr val="bg2"/>
                </a:solidFill>
                <a:latin typeface="Garamond" panose="02020404030301010803" pitchFamily="18" charset="0"/>
              </a:rPr>
              <a:t>Y1	25 %</a:t>
            </a:r>
          </a:p>
          <a:p>
            <a:pPr eaLnBrk="1" hangingPunct="1">
              <a:spcBef>
                <a:spcPct val="0"/>
              </a:spcBef>
              <a:buClrTx/>
              <a:buSzTx/>
              <a:buFontTx/>
              <a:buNone/>
            </a:pPr>
            <a:r>
              <a:rPr lang="en-US" altLang="en-US" sz="2400">
                <a:solidFill>
                  <a:schemeClr val="bg2"/>
                </a:solidFill>
                <a:latin typeface="Garamond" panose="02020404030301010803" pitchFamily="18" charset="0"/>
              </a:rPr>
              <a:t>Y2	36 %</a:t>
            </a:r>
          </a:p>
          <a:p>
            <a:pPr eaLnBrk="1" hangingPunct="1">
              <a:spcBef>
                <a:spcPct val="0"/>
              </a:spcBef>
              <a:buClrTx/>
              <a:buSzTx/>
              <a:buFontTx/>
              <a:buNone/>
            </a:pPr>
            <a:r>
              <a:rPr lang="en-US" altLang="en-US" sz="2400">
                <a:solidFill>
                  <a:schemeClr val="bg2"/>
                </a:solidFill>
                <a:latin typeface="Garamond" panose="02020404030301010803" pitchFamily="18" charset="0"/>
              </a:rPr>
              <a:t>Y3	44 %</a:t>
            </a:r>
          </a:p>
          <a:p>
            <a:pPr eaLnBrk="1" hangingPunct="1">
              <a:spcBef>
                <a:spcPct val="0"/>
              </a:spcBef>
              <a:buClrTx/>
              <a:buSzTx/>
              <a:buFontTx/>
              <a:buNone/>
            </a:pPr>
            <a:r>
              <a:rPr lang="en-US" altLang="en-US" sz="2400">
                <a:solidFill>
                  <a:schemeClr val="bg2"/>
                </a:solidFill>
                <a:latin typeface="Garamond" panose="02020404030301010803" pitchFamily="18" charset="0"/>
              </a:rPr>
              <a:t>Y4	50 %</a:t>
            </a:r>
          </a:p>
          <a:p>
            <a:pPr eaLnBrk="1" hangingPunct="1">
              <a:spcBef>
                <a:spcPct val="0"/>
              </a:spcBef>
              <a:buClrTx/>
              <a:buSzTx/>
              <a:buFontTx/>
              <a:buNone/>
            </a:pPr>
            <a:r>
              <a:rPr lang="en-US" altLang="en-US" sz="2400">
                <a:solidFill>
                  <a:srgbClr val="FF0000"/>
                </a:solidFill>
                <a:latin typeface="Garamond" panose="02020404030301010803" pitchFamily="18" charset="0"/>
              </a:rPr>
              <a:t>Y5	55 %</a:t>
            </a:r>
          </a:p>
          <a:p>
            <a:pPr eaLnBrk="1" hangingPunct="1">
              <a:spcBef>
                <a:spcPct val="0"/>
              </a:spcBef>
              <a:buClrTx/>
              <a:buSzTx/>
              <a:buFontTx/>
              <a:buNone/>
            </a:pPr>
            <a:r>
              <a:rPr lang="en-US" altLang="en-US" sz="2400">
                <a:solidFill>
                  <a:schemeClr val="bg2"/>
                </a:solidFill>
                <a:latin typeface="Garamond" panose="02020404030301010803" pitchFamily="18" charset="0"/>
              </a:rPr>
              <a:t>Y6	60 %</a:t>
            </a:r>
          </a:p>
          <a:p>
            <a:pPr eaLnBrk="1" hangingPunct="1">
              <a:spcBef>
                <a:spcPct val="0"/>
              </a:spcBef>
              <a:buClrTx/>
              <a:buSzTx/>
              <a:buFontTx/>
              <a:buNone/>
            </a:pPr>
            <a:r>
              <a:rPr lang="en-US" altLang="en-US" sz="2400">
                <a:solidFill>
                  <a:schemeClr val="bg2"/>
                </a:solidFill>
                <a:latin typeface="Garamond" panose="02020404030301010803" pitchFamily="18" charset="0"/>
              </a:rPr>
              <a:t>Y7	63 %</a:t>
            </a:r>
          </a:p>
          <a:p>
            <a:pPr eaLnBrk="1" hangingPunct="1">
              <a:spcBef>
                <a:spcPct val="0"/>
              </a:spcBef>
              <a:buClrTx/>
              <a:buSzTx/>
              <a:buFontTx/>
              <a:buNone/>
            </a:pPr>
            <a:r>
              <a:rPr lang="en-US" altLang="en-US" sz="2400">
                <a:solidFill>
                  <a:schemeClr val="bg2"/>
                </a:solidFill>
                <a:latin typeface="Garamond" panose="02020404030301010803" pitchFamily="18" charset="0"/>
              </a:rPr>
              <a:t>Y8	66 %</a:t>
            </a:r>
          </a:p>
          <a:p>
            <a:pPr eaLnBrk="1" hangingPunct="1">
              <a:spcBef>
                <a:spcPct val="0"/>
              </a:spcBef>
              <a:buClrTx/>
              <a:buSzTx/>
              <a:buFontTx/>
              <a:buNone/>
            </a:pPr>
            <a:r>
              <a:rPr lang="en-US" altLang="en-US" sz="2400">
                <a:solidFill>
                  <a:schemeClr val="bg2"/>
                </a:solidFill>
                <a:latin typeface="Garamond" panose="02020404030301010803" pitchFamily="18" charset="0"/>
              </a:rPr>
              <a:t>Y9	69 %</a:t>
            </a:r>
          </a:p>
          <a:p>
            <a:pPr eaLnBrk="1" hangingPunct="1">
              <a:spcBef>
                <a:spcPct val="0"/>
              </a:spcBef>
              <a:buClrTx/>
              <a:buSzTx/>
              <a:buFontTx/>
              <a:buNone/>
            </a:pPr>
            <a:r>
              <a:rPr lang="en-US" altLang="en-US" sz="2400">
                <a:solidFill>
                  <a:schemeClr val="bg2"/>
                </a:solidFill>
                <a:latin typeface="Garamond" panose="02020404030301010803" pitchFamily="18" charset="0"/>
              </a:rPr>
              <a:t>Y10	71 %</a:t>
            </a:r>
          </a:p>
          <a:p>
            <a:pPr eaLnBrk="1" hangingPunct="1">
              <a:spcBef>
                <a:spcPct val="0"/>
              </a:spcBef>
              <a:buClrTx/>
              <a:buSzTx/>
              <a:buFontTx/>
              <a:buNone/>
            </a:pPr>
            <a:r>
              <a:rPr lang="en-US" altLang="en-US" sz="1200">
                <a:solidFill>
                  <a:schemeClr val="bg2"/>
                </a:solidFill>
                <a:latin typeface="Garamond" panose="02020404030301010803" pitchFamily="18" charset="0"/>
              </a:rPr>
              <a:t>http://www.statisticbrain.com/startup-failure-by-industry/Research Date: 1.1.2014</a:t>
            </a:r>
          </a:p>
        </p:txBody>
      </p:sp>
      <p:pic>
        <p:nvPicPr>
          <p:cNvPr id="3175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476250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51" name="Rectangle 6"/>
          <p:cNvSpPr>
            <a:spLocks noChangeArrowheads="1"/>
          </p:cNvSpPr>
          <p:nvPr/>
        </p:nvSpPr>
        <p:spPr bwMode="auto">
          <a:xfrm>
            <a:off x="704850" y="5021263"/>
            <a:ext cx="4572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00000"/>
              </a:buClr>
              <a:buSzPct val="70000"/>
              <a:buFont typeface="Wingdings" panose="05000000000000000000" pitchFamily="2" charset="2"/>
              <a:buChar char="n"/>
              <a:defRPr sz="3200" b="1">
                <a:solidFill>
                  <a:schemeClr val="tx1"/>
                </a:solidFill>
                <a:latin typeface="Arial" panose="020B0604020202020204" pitchFamily="34" charset="0"/>
              </a:defRPr>
            </a:lvl1pPr>
            <a:lvl2pPr marL="742950" indent="-285750" eaLnBrk="0" hangingPunct="0">
              <a:spcBef>
                <a:spcPct val="20000"/>
              </a:spcBef>
              <a:buClr>
                <a:schemeClr val="accent2"/>
              </a:buClr>
              <a:buSzPct val="70000"/>
              <a:buFont typeface="Wingdings" panose="05000000000000000000" pitchFamily="2" charset="2"/>
              <a:buChar char="n"/>
              <a:defRPr sz="2800" b="1">
                <a:solidFill>
                  <a:schemeClr val="tx1"/>
                </a:solidFill>
                <a:latin typeface="Arial" panose="020B0604020202020204" pitchFamily="34" charset="0"/>
              </a:defRPr>
            </a:lvl2pPr>
            <a:lvl3pPr marL="1143000" indent="-228600" eaLnBrk="0" hangingPunct="0">
              <a:spcBef>
                <a:spcPct val="20000"/>
              </a:spcBef>
              <a:buClr>
                <a:schemeClr val="tx2"/>
              </a:buClr>
              <a:buSzPct val="70000"/>
              <a:buFont typeface="Wingdings" panose="05000000000000000000" pitchFamily="2" charset="2"/>
              <a:buChar char="n"/>
              <a:defRPr sz="2400" b="1">
                <a:solidFill>
                  <a:schemeClr val="tx1"/>
                </a:solidFill>
                <a:latin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n"/>
              <a:defRPr sz="2000" b="1">
                <a:solidFill>
                  <a:schemeClr val="tx1"/>
                </a:solidFill>
                <a:latin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b="1">
                <a:solidFill>
                  <a:schemeClr val="tx1"/>
                </a:solidFill>
                <a:latin typeface="Arial" panose="020B0604020202020204" pitchFamily="34" charset="0"/>
              </a:defRPr>
            </a:lvl9pPr>
          </a:lstStyle>
          <a:p>
            <a:pPr eaLnBrk="1" hangingPunct="1">
              <a:spcBef>
                <a:spcPct val="0"/>
              </a:spcBef>
              <a:buClrTx/>
              <a:buSzTx/>
              <a:buFontTx/>
              <a:buNone/>
            </a:pPr>
            <a:r>
              <a:rPr lang="en-US" altLang="en-US" sz="1200">
                <a:latin typeface="Garamond" panose="02020404030301010803" pitchFamily="18" charset="0"/>
              </a:rPr>
              <a:t>* Headd, B. Redefining Business Success: Distinguishing Between Closure and Failure, 2002 # Shane, S. Startup Failure Rates – The Real Numbers, 2008 Phillips &amp; Kirchhoff. Small Business: Critical Perspectives 1989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pPr eaLnBrk="1" hangingPunct="1">
              <a:defRPr/>
            </a:pPr>
            <a:r>
              <a:rPr lang="en-US"/>
              <a:t>Ten Deadly Mistakes of Entrepreneurship</a:t>
            </a:r>
          </a:p>
        </p:txBody>
      </p:sp>
      <p:sp>
        <p:nvSpPr>
          <p:cNvPr id="34819" name="Rectangle 3"/>
          <p:cNvSpPr>
            <a:spLocks noGrp="1" noChangeArrowheads="1"/>
          </p:cNvSpPr>
          <p:nvPr>
            <p:ph idx="1"/>
          </p:nvPr>
        </p:nvSpPr>
        <p:spPr>
          <a:xfrm>
            <a:off x="609600" y="1120775"/>
            <a:ext cx="8229600" cy="5029200"/>
          </a:xfrm>
        </p:spPr>
        <p:txBody>
          <a:bodyPr>
            <a:normAutofit fontScale="92500" lnSpcReduction="10000"/>
          </a:bodyPr>
          <a:lstStyle/>
          <a:p>
            <a:pPr marL="609600" indent="-609600" eaLnBrk="1" hangingPunct="1">
              <a:lnSpc>
                <a:spcPct val="80000"/>
              </a:lnSpc>
              <a:spcBef>
                <a:spcPts val="1800"/>
              </a:spcBef>
              <a:buSzPct val="100000"/>
              <a:buFont typeface="Wingdings" panose="05000000000000000000" pitchFamily="2" charset="2"/>
              <a:buAutoNum type="arabicPeriod"/>
              <a:defRPr/>
            </a:pPr>
            <a:r>
              <a:rPr lang="en-US" dirty="0"/>
              <a:t>Management mistakes</a:t>
            </a:r>
          </a:p>
          <a:p>
            <a:pPr marL="609600" indent="-609600" eaLnBrk="1" hangingPunct="1">
              <a:lnSpc>
                <a:spcPct val="80000"/>
              </a:lnSpc>
              <a:spcBef>
                <a:spcPts val="1800"/>
              </a:spcBef>
              <a:buSzPct val="100000"/>
              <a:buFont typeface="Wingdings" panose="05000000000000000000" pitchFamily="2" charset="2"/>
              <a:buAutoNum type="arabicPeriod"/>
              <a:defRPr/>
            </a:pPr>
            <a:r>
              <a:rPr lang="en-US" dirty="0"/>
              <a:t>Lack of experience</a:t>
            </a:r>
          </a:p>
          <a:p>
            <a:pPr marL="609600" indent="-609600" eaLnBrk="1" hangingPunct="1">
              <a:lnSpc>
                <a:spcPct val="80000"/>
              </a:lnSpc>
              <a:spcBef>
                <a:spcPts val="1800"/>
              </a:spcBef>
              <a:buSzPct val="100000"/>
              <a:buFont typeface="Wingdings" panose="05000000000000000000" pitchFamily="2" charset="2"/>
              <a:buAutoNum type="arabicPeriod"/>
              <a:defRPr/>
            </a:pPr>
            <a:r>
              <a:rPr lang="en-US" dirty="0"/>
              <a:t>Poor financial control</a:t>
            </a:r>
          </a:p>
          <a:p>
            <a:pPr marL="609600" indent="-609600" eaLnBrk="1" hangingPunct="1">
              <a:lnSpc>
                <a:spcPct val="80000"/>
              </a:lnSpc>
              <a:spcBef>
                <a:spcPts val="1800"/>
              </a:spcBef>
              <a:buSzPct val="100000"/>
              <a:buFont typeface="Wingdings" panose="05000000000000000000" pitchFamily="2" charset="2"/>
              <a:buAutoNum type="arabicPeriod"/>
              <a:defRPr/>
            </a:pPr>
            <a:r>
              <a:rPr lang="en-US" dirty="0"/>
              <a:t>Weak marketing efforts</a:t>
            </a:r>
          </a:p>
          <a:p>
            <a:pPr marL="609600" indent="-609600" eaLnBrk="1" hangingPunct="1">
              <a:lnSpc>
                <a:spcPct val="80000"/>
              </a:lnSpc>
              <a:spcBef>
                <a:spcPts val="1800"/>
              </a:spcBef>
              <a:buSzPct val="100000"/>
              <a:buFont typeface="Wingdings" panose="05000000000000000000" pitchFamily="2" charset="2"/>
              <a:buAutoNum type="arabicPeriod"/>
              <a:defRPr/>
            </a:pPr>
            <a:r>
              <a:rPr lang="en-US" dirty="0"/>
              <a:t>Failure to develop a strategic plan</a:t>
            </a:r>
          </a:p>
          <a:p>
            <a:pPr marL="692150" indent="-692150">
              <a:lnSpc>
                <a:spcPct val="80000"/>
              </a:lnSpc>
              <a:spcBef>
                <a:spcPts val="1800"/>
              </a:spcBef>
              <a:buSzPct val="100000"/>
              <a:buFont typeface="Wingdings" panose="05000000000000000000" pitchFamily="2" charset="2"/>
              <a:buAutoNum type="arabicPeriod" startAt="6"/>
              <a:defRPr/>
            </a:pPr>
            <a:r>
              <a:rPr lang="en-US" dirty="0"/>
              <a:t>Uncontrolled growth</a:t>
            </a:r>
          </a:p>
          <a:p>
            <a:pPr marL="692150" indent="-692150">
              <a:lnSpc>
                <a:spcPct val="80000"/>
              </a:lnSpc>
              <a:spcBef>
                <a:spcPts val="1800"/>
              </a:spcBef>
              <a:buSzPct val="100000"/>
              <a:buFont typeface="Wingdings" panose="05000000000000000000" pitchFamily="2" charset="2"/>
              <a:buAutoNum type="arabicPeriod" startAt="6"/>
              <a:defRPr/>
            </a:pPr>
            <a:r>
              <a:rPr lang="en-US" dirty="0"/>
              <a:t>Poor location</a:t>
            </a:r>
          </a:p>
          <a:p>
            <a:pPr marL="692150" indent="-692150">
              <a:lnSpc>
                <a:spcPct val="80000"/>
              </a:lnSpc>
              <a:spcBef>
                <a:spcPts val="1800"/>
              </a:spcBef>
              <a:buSzPct val="100000"/>
              <a:buFont typeface="Wingdings" panose="05000000000000000000" pitchFamily="2" charset="2"/>
              <a:buAutoNum type="arabicPeriod" startAt="6"/>
              <a:defRPr/>
            </a:pPr>
            <a:r>
              <a:rPr lang="en-US" dirty="0"/>
              <a:t>Improper inventory control</a:t>
            </a:r>
          </a:p>
          <a:p>
            <a:pPr marL="692150" indent="-692150">
              <a:lnSpc>
                <a:spcPct val="80000"/>
              </a:lnSpc>
              <a:spcBef>
                <a:spcPts val="1800"/>
              </a:spcBef>
              <a:buSzPct val="100000"/>
              <a:buFont typeface="Wingdings" panose="05000000000000000000" pitchFamily="2" charset="2"/>
              <a:buAutoNum type="arabicPeriod" startAt="6"/>
              <a:defRPr/>
            </a:pPr>
            <a:r>
              <a:rPr lang="en-US" dirty="0"/>
              <a:t>Incorrect pricing</a:t>
            </a:r>
          </a:p>
          <a:p>
            <a:pPr marL="692150" indent="-692150">
              <a:lnSpc>
                <a:spcPct val="80000"/>
              </a:lnSpc>
              <a:spcBef>
                <a:spcPts val="1800"/>
              </a:spcBef>
              <a:buSzPct val="100000"/>
              <a:buFont typeface="Wingdings" panose="05000000000000000000" pitchFamily="2" charset="2"/>
              <a:buAutoNum type="arabicPeriod" startAt="6"/>
              <a:defRPr/>
            </a:pPr>
            <a:r>
              <a:rPr lang="en-US" dirty="0"/>
              <a:t>Inability to make the “entrepreneurial transition”</a:t>
            </a:r>
          </a:p>
          <a:p>
            <a:pPr marL="609600" indent="-609600" eaLnBrk="1" hangingPunct="1">
              <a:lnSpc>
                <a:spcPct val="80000"/>
              </a:lnSpc>
              <a:spcBef>
                <a:spcPts val="1800"/>
              </a:spcBef>
              <a:buSzPct val="100000"/>
              <a:buFont typeface="Wingdings" panose="05000000000000000000" pitchFamily="2" charset="2"/>
              <a:buAutoNum type="arabicPeriod"/>
              <a:defRPr/>
            </a:pPr>
            <a:endParaRPr lang="en-US" dirty="0"/>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7250C0E4-CA68-4D50-91CC-72199F41CE70}" type="slidenum">
              <a:rPr lang="en-US" altLang="en-US" b="0">
                <a:latin typeface="Arial" panose="020B0604020202020204" pitchFamily="34" charset="0"/>
              </a:rPr>
              <a:pPr eaLnBrk="1" hangingPunct="1"/>
              <a:t>21</a:t>
            </a:fld>
            <a:endParaRPr lang="en-US" altLang="en-US" b="0">
              <a:latin typeface="Arial" panose="020B0604020202020204" pitchFamily="34" charset="0"/>
            </a:endParaRPr>
          </a:p>
        </p:txBody>
      </p:sp>
    </p:spTree>
    <p:extLst>
      <p:ext uri="{BB962C8B-B14F-4D97-AF65-F5344CB8AC3E}">
        <p14:creationId xmlns:p14="http://schemas.microsoft.com/office/powerpoint/2010/main" val="3105063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wipe(left)">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wipe(left)">
                                      <p:cBhvr>
                                        <p:cTn id="12" dur="500"/>
                                        <p:tgtEl>
                                          <p:spTgt spid="34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wipe(left)">
                                      <p:cBhvr>
                                        <p:cTn id="17" dur="5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wipe(left)">
                                      <p:cBhvr>
                                        <p:cTn id="22" dur="500"/>
                                        <p:tgtEl>
                                          <p:spTgt spid="348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wipe(left)">
                                      <p:cBhvr>
                                        <p:cTn id="27" dur="500"/>
                                        <p:tgtEl>
                                          <p:spTgt spid="348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wipe(left)">
                                      <p:cBhvr>
                                        <p:cTn id="32" dur="500"/>
                                        <p:tgtEl>
                                          <p:spTgt spid="348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4819">
                                            <p:txEl>
                                              <p:pRg st="6" end="6"/>
                                            </p:txEl>
                                          </p:spTgt>
                                        </p:tgtEl>
                                        <p:attrNameLst>
                                          <p:attrName>style.visibility</p:attrName>
                                        </p:attrNameLst>
                                      </p:cBhvr>
                                      <p:to>
                                        <p:strVal val="visible"/>
                                      </p:to>
                                    </p:set>
                                    <p:animEffect transition="in" filter="wipe(left)">
                                      <p:cBhvr>
                                        <p:cTn id="37" dur="500"/>
                                        <p:tgtEl>
                                          <p:spTgt spid="348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4819">
                                            <p:txEl>
                                              <p:pRg st="7" end="7"/>
                                            </p:txEl>
                                          </p:spTgt>
                                        </p:tgtEl>
                                        <p:attrNameLst>
                                          <p:attrName>style.visibility</p:attrName>
                                        </p:attrNameLst>
                                      </p:cBhvr>
                                      <p:to>
                                        <p:strVal val="visible"/>
                                      </p:to>
                                    </p:set>
                                    <p:animEffect transition="in" filter="wipe(left)">
                                      <p:cBhvr>
                                        <p:cTn id="42" dur="500"/>
                                        <p:tgtEl>
                                          <p:spTgt spid="348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4819">
                                            <p:txEl>
                                              <p:pRg st="8" end="8"/>
                                            </p:txEl>
                                          </p:spTgt>
                                        </p:tgtEl>
                                        <p:attrNameLst>
                                          <p:attrName>style.visibility</p:attrName>
                                        </p:attrNameLst>
                                      </p:cBhvr>
                                      <p:to>
                                        <p:strVal val="visible"/>
                                      </p:to>
                                    </p:set>
                                    <p:animEffect transition="in" filter="wipe(left)">
                                      <p:cBhvr>
                                        <p:cTn id="47" dur="500"/>
                                        <p:tgtEl>
                                          <p:spTgt spid="348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4819">
                                            <p:txEl>
                                              <p:pRg st="9" end="9"/>
                                            </p:txEl>
                                          </p:spTgt>
                                        </p:tgtEl>
                                        <p:attrNameLst>
                                          <p:attrName>style.visibility</p:attrName>
                                        </p:attrNameLst>
                                      </p:cBhvr>
                                      <p:to>
                                        <p:strVal val="visible"/>
                                      </p:to>
                                    </p:set>
                                    <p:animEffect transition="in" filter="wipe(left)">
                                      <p:cBhvr>
                                        <p:cTn id="52" dur="500"/>
                                        <p:tgtEl>
                                          <p:spTgt spid="348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pPr eaLnBrk="1" hangingPunct="1"/>
            <a:r>
              <a:rPr lang="en-US" altLang="en-US">
                <a:effectLst/>
              </a:rPr>
              <a:t>Putting Failure Into Perspective</a:t>
            </a:r>
          </a:p>
        </p:txBody>
      </p:sp>
      <p:sp>
        <p:nvSpPr>
          <p:cNvPr id="54275" name="Rectangle 3"/>
          <p:cNvSpPr>
            <a:spLocks noGrp="1" noChangeArrowheads="1"/>
          </p:cNvSpPr>
          <p:nvPr>
            <p:ph idx="1"/>
          </p:nvPr>
        </p:nvSpPr>
        <p:spPr/>
        <p:txBody>
          <a:bodyPr/>
          <a:lstStyle/>
          <a:p>
            <a:pPr eaLnBrk="1" hangingPunct="1">
              <a:lnSpc>
                <a:spcPct val="125000"/>
              </a:lnSpc>
              <a:spcBef>
                <a:spcPts val="600"/>
              </a:spcBef>
            </a:pPr>
            <a:r>
              <a:rPr lang="en-US" altLang="en-US" b="0">
                <a:effectLst/>
              </a:rPr>
              <a:t>Entrepreneurs are </a:t>
            </a:r>
            <a:r>
              <a:rPr lang="en-US" altLang="en-US" b="0" i="1">
                <a:effectLst/>
              </a:rPr>
              <a:t>not</a:t>
            </a:r>
            <a:r>
              <a:rPr lang="en-US" altLang="en-US" b="0">
                <a:effectLst/>
              </a:rPr>
              <a:t> paralyzed by the prospect of failure.</a:t>
            </a:r>
          </a:p>
          <a:p>
            <a:pPr eaLnBrk="1" hangingPunct="1">
              <a:lnSpc>
                <a:spcPct val="150000"/>
              </a:lnSpc>
              <a:spcBef>
                <a:spcPts val="600"/>
              </a:spcBef>
            </a:pPr>
            <a:r>
              <a:rPr lang="en-US" altLang="en-US" b="0">
                <a:effectLst/>
              </a:rPr>
              <a:t>Failure – a natural part of the creative process.  </a:t>
            </a:r>
          </a:p>
          <a:p>
            <a:pPr eaLnBrk="1" hangingPunct="1">
              <a:lnSpc>
                <a:spcPct val="150000"/>
              </a:lnSpc>
              <a:spcBef>
                <a:spcPts val="600"/>
              </a:spcBef>
            </a:pPr>
            <a:r>
              <a:rPr lang="en-US" altLang="en-US" b="0">
                <a:effectLst/>
              </a:rPr>
              <a:t>Successful entrepreneurs learn to fail </a:t>
            </a:r>
            <a:r>
              <a:rPr lang="en-US" altLang="en-US" b="0" i="1">
                <a:effectLst/>
              </a:rPr>
              <a:t>intelligently</a:t>
            </a:r>
            <a:r>
              <a:rPr lang="en-US" altLang="en-US" b="0">
                <a:effectLst/>
              </a:rPr>
              <a:t>.</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E4985BF7-273A-4E0E-8376-5C35631C14C3}" type="slidenum">
              <a:rPr lang="en-US" altLang="en-US" b="0">
                <a:latin typeface="Arial" panose="020B0604020202020204" pitchFamily="34" charset="0"/>
              </a:rPr>
              <a:pPr eaLnBrk="1" hangingPunct="1"/>
              <a:t>22</a:t>
            </a:fld>
            <a:endParaRPr lang="en-US" altLang="en-US" b="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lIns="88900" tIns="46038" rIns="88900" bIns="46038">
            <a:normAutofit/>
          </a:bodyPr>
          <a:lstStyle/>
          <a:p>
            <a:pPr eaLnBrk="1" hangingPunct="1">
              <a:lnSpc>
                <a:spcPct val="90000"/>
              </a:lnSpc>
            </a:pPr>
            <a:r>
              <a:rPr lang="en-US" altLang="en-US" dirty="0">
                <a:effectLst/>
              </a:rPr>
              <a:t>Avoiding the Pitfalls of Small Business Failure</a:t>
            </a:r>
          </a:p>
        </p:txBody>
      </p:sp>
      <p:sp>
        <p:nvSpPr>
          <p:cNvPr id="21507" name="Rectangle 3"/>
          <p:cNvSpPr>
            <a:spLocks noGrp="1" noChangeArrowheads="1"/>
          </p:cNvSpPr>
          <p:nvPr>
            <p:ph idx="1"/>
          </p:nvPr>
        </p:nvSpPr>
        <p:spPr/>
        <p:txBody>
          <a:bodyPr lIns="88900" tIns="46038" rIns="88900" bIns="46038"/>
          <a:lstStyle/>
          <a:p>
            <a:pPr eaLnBrk="1" hangingPunct="1">
              <a:spcBef>
                <a:spcPts val="1200"/>
              </a:spcBef>
            </a:pPr>
            <a:r>
              <a:rPr lang="en-US" altLang="en-US" sz="3000" b="0">
                <a:effectLst/>
              </a:rPr>
              <a:t>Know your business in depth</a:t>
            </a:r>
          </a:p>
          <a:p>
            <a:pPr eaLnBrk="1" hangingPunct="1">
              <a:spcBef>
                <a:spcPts val="1200"/>
              </a:spcBef>
            </a:pPr>
            <a:r>
              <a:rPr lang="en-US" altLang="en-US" sz="3000" b="0">
                <a:effectLst/>
              </a:rPr>
              <a:t>Develop a solid business plan</a:t>
            </a:r>
          </a:p>
          <a:p>
            <a:pPr eaLnBrk="1" hangingPunct="1">
              <a:spcBef>
                <a:spcPts val="1200"/>
              </a:spcBef>
            </a:pPr>
            <a:r>
              <a:rPr lang="en-US" altLang="en-US" sz="3000" b="0">
                <a:effectLst/>
              </a:rPr>
              <a:t>Manage financial resources</a:t>
            </a:r>
          </a:p>
          <a:p>
            <a:pPr eaLnBrk="1" hangingPunct="1">
              <a:spcBef>
                <a:spcPts val="1200"/>
              </a:spcBef>
            </a:pPr>
            <a:r>
              <a:rPr lang="en-US" altLang="en-US" sz="3000" b="0">
                <a:effectLst/>
              </a:rPr>
              <a:t>Understand financial statements</a:t>
            </a:r>
          </a:p>
          <a:p>
            <a:pPr eaLnBrk="1" hangingPunct="1">
              <a:spcBef>
                <a:spcPts val="1200"/>
              </a:spcBef>
            </a:pPr>
            <a:r>
              <a:rPr lang="en-US" altLang="en-US" sz="3000" b="0">
                <a:effectLst/>
              </a:rPr>
              <a:t>Learn to manage people effectively</a:t>
            </a:r>
          </a:p>
          <a:p>
            <a:pPr eaLnBrk="1" hangingPunct="1">
              <a:spcBef>
                <a:spcPts val="1200"/>
              </a:spcBef>
            </a:pPr>
            <a:r>
              <a:rPr lang="en-US" altLang="en-US" sz="3000" b="0">
                <a:effectLst/>
              </a:rPr>
              <a:t>Set your business apart from the competition</a:t>
            </a:r>
          </a:p>
          <a:p>
            <a:pPr eaLnBrk="1" hangingPunct="1">
              <a:spcBef>
                <a:spcPts val="1200"/>
              </a:spcBef>
            </a:pPr>
            <a:r>
              <a:rPr lang="en-US" altLang="en-US" sz="3000" b="0">
                <a:effectLst/>
              </a:rPr>
              <a:t>Maintain a positive attitude</a:t>
            </a: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6"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10850BD1-C48D-4DD8-A8D1-8D1E4883736F}" type="slidenum">
              <a:rPr lang="en-US" altLang="en-US" b="0">
                <a:latin typeface="Arial" panose="020B0604020202020204" pitchFamily="34" charset="0"/>
              </a:rPr>
              <a:pPr eaLnBrk="1" hangingPunct="1"/>
              <a:t>23</a:t>
            </a:fld>
            <a:endParaRPr lang="en-US" altLang="en-US" b="0">
              <a:latin typeface="Arial" panose="020B0604020202020204" pitchFamily="34" charset="0"/>
            </a:endParaRPr>
          </a:p>
        </p:txBody>
      </p:sp>
      <p:pic>
        <p:nvPicPr>
          <p:cNvPr id="337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2286000"/>
            <a:ext cx="1749425" cy="174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wipe(left)">
                                      <p:cBhvr>
                                        <p:cTn id="7" dur="500"/>
                                        <p:tgtEl>
                                          <p:spTgt spid="215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wipe(left)">
                                      <p:cBhvr>
                                        <p:cTn id="12" dur="500"/>
                                        <p:tgtEl>
                                          <p:spTgt spid="215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Effect transition="in" filter="wipe(left)">
                                      <p:cBhvr>
                                        <p:cTn id="17" dur="500"/>
                                        <p:tgtEl>
                                          <p:spTgt spid="2150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wipe(left)">
                                      <p:cBhvr>
                                        <p:cTn id="22" dur="500"/>
                                        <p:tgtEl>
                                          <p:spTgt spid="2150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animEffect transition="in" filter="wipe(left)">
                                      <p:cBhvr>
                                        <p:cTn id="27" dur="500"/>
                                        <p:tgtEl>
                                          <p:spTgt spid="2150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1507">
                                            <p:txEl>
                                              <p:pRg st="6" end="6"/>
                                            </p:txEl>
                                          </p:spTgt>
                                        </p:tgtEl>
                                        <p:attrNameLst>
                                          <p:attrName>style.visibility</p:attrName>
                                        </p:attrNameLst>
                                      </p:cBhvr>
                                      <p:to>
                                        <p:strVal val="visible"/>
                                      </p:to>
                                    </p:set>
                                    <p:animEffect transition="in" filter="wipe(left)">
                                      <p:cBhvr>
                                        <p:cTn id="32"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4"/>
          <p:cNvSpPr txBox="1">
            <a:spLocks noGrp="1"/>
          </p:cNvSpPr>
          <p:nvPr/>
        </p:nvSpPr>
        <p:spPr bwMode="auto">
          <a:xfrm>
            <a:off x="0" y="6381750"/>
            <a:ext cx="2971800" cy="476250"/>
          </a:xfrm>
          <a:prstGeom prst="rect">
            <a:avLst/>
          </a:prstGeom>
          <a:noFill/>
          <a:ln>
            <a:miter lim="800000"/>
            <a:headEnd/>
            <a:tailEnd/>
          </a:ln>
        </p:spPr>
        <p:txBody>
          <a:bodyPr anchor="b"/>
          <a:lstStyle/>
          <a:p>
            <a:pPr>
              <a:defRPr/>
            </a:pPr>
            <a:r>
              <a:rPr lang="en-US" sz="1000" b="0">
                <a:latin typeface="+mn-lt"/>
              </a:rPr>
              <a:t>Ch. 1: The Foundations of Entrepreneurship</a:t>
            </a:r>
          </a:p>
        </p:txBody>
      </p:sp>
      <p:sp>
        <p:nvSpPr>
          <p:cNvPr id="34819" name="Rectangle 2"/>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900" tIns="46038" rIns="88900" bIns="46038"/>
          <a:lstStyle/>
          <a:p>
            <a:pPr eaLnBrk="1" hangingPunct="1">
              <a:lnSpc>
                <a:spcPct val="90000"/>
              </a:lnSpc>
            </a:pPr>
            <a:r>
              <a:rPr lang="en-US" altLang="en-US">
                <a:effectLst/>
              </a:rPr>
              <a:t>Recap</a:t>
            </a:r>
          </a:p>
        </p:txBody>
      </p:sp>
      <p:sp>
        <p:nvSpPr>
          <p:cNvPr id="34820" name="Rectangle 3"/>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900" tIns="46038" rIns="88900" bIns="46038"/>
          <a:lstStyle/>
          <a:p>
            <a:pPr lvl="1" eaLnBrk="1" hangingPunct="1">
              <a:spcBef>
                <a:spcPts val="1800"/>
              </a:spcBef>
              <a:buClr>
                <a:srgbClr val="CC0000"/>
              </a:buClr>
              <a:buFont typeface="Arial" panose="020B0604020202020204" pitchFamily="34" charset="0"/>
              <a:buChar char="►"/>
            </a:pPr>
            <a:r>
              <a:rPr lang="en-US" altLang="en-US" b="0">
                <a:effectLst/>
              </a:rPr>
              <a:t>What is an Entrepreneur?</a:t>
            </a:r>
          </a:p>
          <a:p>
            <a:pPr lvl="1" eaLnBrk="1" hangingPunct="1">
              <a:spcBef>
                <a:spcPts val="1800"/>
              </a:spcBef>
              <a:buClr>
                <a:srgbClr val="CC0000"/>
              </a:buClr>
              <a:buFont typeface="Arial" panose="020B0604020202020204" pitchFamily="34" charset="0"/>
              <a:buChar char="►"/>
            </a:pPr>
            <a:r>
              <a:rPr lang="en-US" altLang="en-US" b="0">
                <a:effectLst/>
              </a:rPr>
              <a:t>What are the Benefits &amp; Drawbacks of Entrepreneurship?</a:t>
            </a:r>
          </a:p>
          <a:p>
            <a:pPr lvl="1" eaLnBrk="1" hangingPunct="1">
              <a:spcBef>
                <a:spcPts val="1800"/>
              </a:spcBef>
              <a:buClr>
                <a:srgbClr val="CC0000"/>
              </a:buClr>
              <a:buFont typeface="Arial" panose="020B0604020202020204" pitchFamily="34" charset="0"/>
              <a:buChar char="►"/>
            </a:pPr>
            <a:r>
              <a:rPr lang="en-US" altLang="en-US" b="0">
                <a:effectLst/>
              </a:rPr>
              <a:t>What is feeding the Entrepreneurial fire?</a:t>
            </a:r>
          </a:p>
          <a:p>
            <a:pPr lvl="1" eaLnBrk="1" hangingPunct="1">
              <a:spcBef>
                <a:spcPts val="1800"/>
              </a:spcBef>
              <a:buClr>
                <a:srgbClr val="CC0000"/>
              </a:buClr>
              <a:buFont typeface="Arial" panose="020B0604020202020204" pitchFamily="34" charset="0"/>
              <a:buChar char="►"/>
            </a:pPr>
            <a:r>
              <a:rPr lang="en-US" altLang="en-US" b="0">
                <a:effectLst/>
              </a:rPr>
              <a:t>Cultural diversity of Entrepreneurship.</a:t>
            </a:r>
          </a:p>
          <a:p>
            <a:pPr lvl="1" eaLnBrk="1" hangingPunct="1">
              <a:spcBef>
                <a:spcPts val="1800"/>
              </a:spcBef>
              <a:buClr>
                <a:srgbClr val="CC0000"/>
              </a:buClr>
              <a:buFont typeface="Arial" panose="020B0604020202020204" pitchFamily="34" charset="0"/>
              <a:buChar char="►"/>
            </a:pPr>
            <a:r>
              <a:rPr lang="en-US" altLang="en-US" b="0">
                <a:effectLst/>
              </a:rPr>
              <a:t>Avoiding the pitfalls of Small Business failure.</a:t>
            </a:r>
          </a:p>
          <a:p>
            <a:pPr lvl="1" eaLnBrk="1" hangingPunct="1">
              <a:lnSpc>
                <a:spcPct val="80000"/>
              </a:lnSpc>
              <a:spcBef>
                <a:spcPts val="1200"/>
              </a:spcBef>
              <a:buClr>
                <a:srgbClr val="CC0000"/>
              </a:buClr>
              <a:buFont typeface="Arial" panose="020B0604020202020204" pitchFamily="34" charset="0"/>
              <a:buChar char="►"/>
            </a:pPr>
            <a:endParaRPr lang="en-US" altLang="en-US" b="0">
              <a:effectLst/>
            </a:endParaRPr>
          </a:p>
          <a:p>
            <a:pPr lvl="1" eaLnBrk="1" hangingPunct="1">
              <a:lnSpc>
                <a:spcPct val="80000"/>
              </a:lnSpc>
              <a:spcBef>
                <a:spcPts val="1200"/>
              </a:spcBef>
              <a:buClr>
                <a:srgbClr val="CC0000"/>
              </a:buClr>
              <a:buFont typeface="Arial" panose="020B0604020202020204" pitchFamily="34" charset="0"/>
              <a:buChar char="►"/>
            </a:pPr>
            <a:endParaRPr lang="en-US" altLang="en-US" b="0">
              <a:effectLst/>
            </a:endParaRPr>
          </a:p>
        </p:txBody>
      </p:sp>
      <p:sp>
        <p:nvSpPr>
          <p:cNvPr id="2" name="Date Placeholder 1"/>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Ch. 1: The Foundations of Entrepreneurship</a:t>
            </a:r>
            <a:endParaRPr lang="en-CA">
              <a:solidFill>
                <a:prstClr val="black">
                  <a:tint val="75000"/>
                </a:prstClr>
              </a:solidFill>
            </a:endParaRPr>
          </a:p>
        </p:txBody>
      </p:sp>
      <p:sp>
        <p:nvSpPr>
          <p:cNvPr id="4" name="Slide Number Placeholder 3"/>
          <p:cNvSpPr>
            <a:spLocks noGrp="1"/>
          </p:cNvSpPr>
          <p:nvPr>
            <p:ph type="sldNum" sz="quarter" idx="4"/>
          </p:nvPr>
        </p:nvSpPr>
        <p:spPr/>
        <p:txBody>
          <a:bodyPr/>
          <a:lstStyle/>
          <a:p>
            <a:fld id="{5DB1231C-9048-444B-9F49-A01CFE55C725}" type="slidenum">
              <a:rPr lang="en-CA" smtClean="0">
                <a:solidFill>
                  <a:prstClr val="black">
                    <a:tint val="75000"/>
                  </a:prstClr>
                </a:solidFill>
              </a:rPr>
              <a:pPr/>
              <a:t>24</a:t>
            </a:fld>
            <a:endParaRPr lang="en-CA">
              <a:solidFill>
                <a:prstClr val="black">
                  <a:tint val="75000"/>
                </a:prst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Suggested Readings</a:t>
            </a:r>
          </a:p>
        </p:txBody>
      </p:sp>
      <p:sp>
        <p:nvSpPr>
          <p:cNvPr id="3" name="Content Placeholder 2"/>
          <p:cNvSpPr>
            <a:spLocks noGrp="1"/>
          </p:cNvSpPr>
          <p:nvPr>
            <p:ph idx="1"/>
          </p:nvPr>
        </p:nvSpPr>
        <p:spPr/>
        <p:txBody>
          <a:bodyPr/>
          <a:lstStyle/>
          <a:p>
            <a:pPr>
              <a:lnSpc>
                <a:spcPct val="150000"/>
              </a:lnSpc>
              <a:defRPr/>
            </a:pPr>
            <a:r>
              <a:rPr lang="en-US" sz="2700" dirty="0"/>
              <a:t>Entrepreneur? Characteristics of… p20-24</a:t>
            </a:r>
          </a:p>
          <a:p>
            <a:pPr>
              <a:lnSpc>
                <a:spcPct val="150000"/>
              </a:lnSpc>
              <a:defRPr/>
            </a:pPr>
            <a:r>
              <a:rPr lang="en-US" sz="2700" dirty="0"/>
              <a:t>Entrepreneurship, Benefits/ Drawbacks… p25-29</a:t>
            </a:r>
          </a:p>
          <a:p>
            <a:pPr>
              <a:lnSpc>
                <a:spcPct val="150000"/>
              </a:lnSpc>
              <a:defRPr/>
            </a:pPr>
            <a:r>
              <a:rPr lang="en-US" sz="2700" dirty="0"/>
              <a:t>Feeding the Entrepreneurial fire… p30-32</a:t>
            </a:r>
          </a:p>
          <a:p>
            <a:pPr>
              <a:lnSpc>
                <a:spcPct val="150000"/>
              </a:lnSpc>
              <a:defRPr/>
            </a:pPr>
            <a:r>
              <a:rPr lang="en-US" sz="2700" dirty="0"/>
              <a:t>Groups leading development of Entrepreneurship… p34-40</a:t>
            </a:r>
          </a:p>
          <a:p>
            <a:pPr>
              <a:lnSpc>
                <a:spcPct val="150000"/>
              </a:lnSpc>
              <a:defRPr/>
            </a:pPr>
            <a:r>
              <a:rPr lang="en-US" sz="2700" dirty="0"/>
              <a:t>Pitfalls of business failure… p45-47</a:t>
            </a:r>
          </a:p>
          <a:p>
            <a:pPr>
              <a:defRPr/>
            </a:pPr>
            <a:endParaRPr lang="en-US" sz="2700" dirty="0"/>
          </a:p>
        </p:txBody>
      </p:sp>
      <p:sp>
        <p:nvSpPr>
          <p:cNvPr id="6" name="Date Placeholder 5"/>
          <p:cNvSpPr>
            <a:spLocks noGrp="1"/>
          </p:cNvSpPr>
          <p:nvPr>
            <p:ph type="dt" sz="half" idx="10"/>
          </p:nvPr>
        </p:nvSpPr>
        <p:spPr/>
        <p:txBody>
          <a:bodyPr/>
          <a:lstStyle/>
          <a:p>
            <a:r>
              <a:rPr lang="en-US" dirty="0">
                <a:solidFill>
                  <a:prstClr val="black">
                    <a:tint val="75000"/>
                  </a:prstClr>
                </a:solidFill>
              </a:rPr>
              <a:t>Fall 2016</a:t>
            </a:r>
            <a:endParaRPr lang="en-CA"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t>Ch. 1: The Foundations of Entrepreneurship</a:t>
            </a:r>
          </a:p>
        </p:txBody>
      </p:sp>
      <p:sp>
        <p:nvSpPr>
          <p:cNvPr id="4" name="Slide Number Placeholder 3"/>
          <p:cNvSpPr>
            <a:spLocks noGrp="1"/>
          </p:cNvSpPr>
          <p:nvPr>
            <p:ph type="sldNum" sz="quarter" idx="4"/>
          </p:nvPr>
        </p:nvSpPr>
        <p:spPr/>
        <p:txBody>
          <a:bodyPr/>
          <a:lstStyle>
            <a:lvl1pPr eaLnBrk="0" hangingPunct="0">
              <a:defRPr b="1">
                <a:solidFill>
                  <a:schemeClr val="tx1"/>
                </a:solidFill>
                <a:latin typeface="Garamond" panose="02020404030301010803" pitchFamily="18" charset="0"/>
              </a:defRPr>
            </a:lvl1pPr>
            <a:lvl2pPr marL="742950" indent="-285750" eaLnBrk="0" hangingPunct="0">
              <a:defRPr b="1">
                <a:solidFill>
                  <a:schemeClr val="tx1"/>
                </a:solidFill>
                <a:latin typeface="Garamond" panose="02020404030301010803" pitchFamily="18" charset="0"/>
              </a:defRPr>
            </a:lvl2pPr>
            <a:lvl3pPr marL="1143000" indent="-228600" eaLnBrk="0" hangingPunct="0">
              <a:defRPr b="1">
                <a:solidFill>
                  <a:schemeClr val="tx1"/>
                </a:solidFill>
                <a:latin typeface="Garamond" panose="02020404030301010803" pitchFamily="18" charset="0"/>
              </a:defRPr>
            </a:lvl3pPr>
            <a:lvl4pPr marL="1600200" indent="-228600" eaLnBrk="0" hangingPunct="0">
              <a:defRPr b="1">
                <a:solidFill>
                  <a:schemeClr val="tx1"/>
                </a:solidFill>
                <a:latin typeface="Garamond" panose="02020404030301010803" pitchFamily="18" charset="0"/>
              </a:defRPr>
            </a:lvl4pPr>
            <a:lvl5pPr marL="2057400" indent="-228600" eaLnBrk="0" hangingPunct="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pPr eaLnBrk="1" hangingPunct="1"/>
            <a:r>
              <a:rPr lang="en-US" altLang="en-US" b="0">
                <a:latin typeface="Arial" panose="020B0604020202020204" pitchFamily="34" charset="0"/>
              </a:rPr>
              <a:t>1 - </a:t>
            </a:r>
            <a:fld id="{25FC7A9C-C32C-4F26-9177-5E7CD2FA00F5}" type="slidenum">
              <a:rPr lang="en-US" altLang="en-US" b="0">
                <a:latin typeface="Arial" panose="020B0604020202020204" pitchFamily="34" charset="0"/>
              </a:rPr>
              <a:pPr eaLnBrk="1" hangingPunct="1"/>
              <a:t>25</a:t>
            </a:fld>
            <a:endParaRPr lang="en-US" altLang="en-US" b="0">
              <a:latin typeface="Arial" panose="020B0604020202020204" pitchFamily="34" charset="0"/>
            </a:endParaRP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10189</TotalTime>
  <Pages>10</Pages>
  <Words>1062</Words>
  <Application>Microsoft Office PowerPoint</Application>
  <PresentationFormat>On-screen Show (4:3)</PresentationFormat>
  <Paragraphs>232</Paragraphs>
  <Slides>25</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Garamond</vt:lpstr>
      <vt:lpstr>Times New Roman</vt:lpstr>
      <vt:lpstr>Wingdings</vt:lpstr>
      <vt:lpstr>1_Office Theme</vt:lpstr>
      <vt:lpstr>EP2150 - Entrepreneurship</vt:lpstr>
      <vt:lpstr>PowerPoint Presentation</vt:lpstr>
      <vt:lpstr>Learning Objectives For Today</vt:lpstr>
      <vt:lpstr>The World of the Entrepreneur</vt:lpstr>
      <vt:lpstr>Entrepreneurial Activity Across the Globe </vt:lpstr>
      <vt:lpstr>PowerPoint Presentation</vt:lpstr>
      <vt:lpstr>Entrepreneurship-Friendly Nations</vt:lpstr>
      <vt:lpstr>Entrepreneurship in Qatar</vt:lpstr>
      <vt:lpstr>What is an Entrepreneur?</vt:lpstr>
      <vt:lpstr>Characteristics of Entrepreneurs</vt:lpstr>
      <vt:lpstr>Characteristics of Entrepreneurs</vt:lpstr>
      <vt:lpstr>Sources of Entrepreneurial Success</vt:lpstr>
      <vt:lpstr>Benefits of Entrepreneurship</vt:lpstr>
      <vt:lpstr>Drawbacks of Entrepreneurship</vt:lpstr>
      <vt:lpstr>Feeding the Entrepreneurial Fire?</vt:lpstr>
      <vt:lpstr>Entrepreneurship</vt:lpstr>
      <vt:lpstr>The Cultural Diversity of Entrepreneurship</vt:lpstr>
      <vt:lpstr>Small Businesses ...</vt:lpstr>
      <vt:lpstr>Small Businesses by Industry</vt:lpstr>
      <vt:lpstr>Small Business Failure Rates</vt:lpstr>
      <vt:lpstr>Ten Deadly Mistakes of Entrepreneurship</vt:lpstr>
      <vt:lpstr>Putting Failure Into Perspective</vt:lpstr>
      <vt:lpstr>Avoiding the Pitfalls of Small Business Failure</vt:lpstr>
      <vt:lpstr>Recap</vt:lpstr>
      <vt:lpstr>Suggested Readings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1:The Foundations of Entrepreneurship</dc:title>
  <dc:creator>Peter Robertson</dc:creator>
  <cp:keywords>Chapter 1</cp:keywords>
  <dc:description>Esentials, 2/e.</dc:description>
  <cp:lastModifiedBy>Peter Robertson</cp:lastModifiedBy>
  <cp:revision>222</cp:revision>
  <cp:lastPrinted>2016-05-05T07:25:07Z</cp:lastPrinted>
  <dcterms:created xsi:type="dcterms:W3CDTF">1997-06-02T08:31:06Z</dcterms:created>
  <dcterms:modified xsi:type="dcterms:W3CDTF">2016-09-24T17:22:53Z</dcterms:modified>
</cp:coreProperties>
</file>