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sldIdLst>
    <p:sldId id="258" r:id="rId3"/>
    <p:sldId id="257" r:id="rId4"/>
    <p:sldId id="260" r:id="rId5"/>
    <p:sldId id="259" r:id="rId6"/>
    <p:sldId id="272" r:id="rId7"/>
    <p:sldId id="269" r:id="rId8"/>
    <p:sldId id="270" r:id="rId9"/>
    <p:sldId id="271" r:id="rId10"/>
    <p:sldId id="268" r:id="rId11"/>
    <p:sldId id="262" r:id="rId12"/>
    <p:sldId id="263" r:id="rId13"/>
    <p:sldId id="265" r:id="rId14"/>
    <p:sldId id="264" r:id="rId15"/>
    <p:sldId id="267"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92" autoAdjust="0"/>
    <p:restoredTop sz="94660"/>
  </p:normalViewPr>
  <p:slideViewPr>
    <p:cSldViewPr snapToGrid="0">
      <p:cViewPr varScale="1">
        <p:scale>
          <a:sx n="114" d="100"/>
          <a:sy n="114" d="100"/>
        </p:scale>
        <p:origin x="210"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66770A1-19E8-4E9C-B013-588EA84C58B4}" type="datetimeFigureOut">
              <a:rPr lang="en-US" smtClean="0"/>
              <a:t>4/14/2016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212585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6770A1-19E8-4E9C-B013-588EA84C58B4}" type="datetimeFigureOut">
              <a:rPr lang="en-US" smtClean="0"/>
              <a:t>4/14/2016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3135107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770A1-19E8-4E9C-B013-588EA84C58B4}" type="datetimeFigureOut">
              <a:rPr lang="en-US" smtClean="0"/>
              <a:t>4/14/2016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1522009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6770A1-19E8-4E9C-B013-588EA84C58B4}" type="datetimeFigureOut">
              <a:rPr lang="en-US" smtClean="0"/>
              <a:t>4/14/2016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408143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6770A1-19E8-4E9C-B013-588EA84C58B4}" type="datetimeFigureOut">
              <a:rPr lang="en-US" smtClean="0"/>
              <a:t>4/14/2016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2611023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6770A1-19E8-4E9C-B013-588EA84C58B4}" type="datetimeFigureOut">
              <a:rPr lang="en-US" smtClean="0"/>
              <a:t>4/14/2016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1100069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6770A1-19E8-4E9C-B013-588EA84C58B4}" type="datetimeFigureOut">
              <a:rPr lang="en-US" smtClean="0"/>
              <a:t>4/14/2016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3210594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6770A1-19E8-4E9C-B013-588EA84C58B4}" type="datetimeFigureOut">
              <a:rPr lang="en-US" smtClean="0"/>
              <a:t>4/14/2016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737960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6770A1-19E8-4E9C-B013-588EA84C58B4}" type="datetimeFigureOut">
              <a:rPr lang="en-US" smtClean="0"/>
              <a:t>4/14/2016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530197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6770A1-19E8-4E9C-B013-588EA84C58B4}" type="datetimeFigureOut">
              <a:rPr lang="en-US" smtClean="0"/>
              <a:t>4/14/2016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2490356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6770A1-19E8-4E9C-B013-588EA84C58B4}" type="datetimeFigureOut">
              <a:rPr lang="en-US" smtClean="0"/>
              <a:t>4/14/2016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CE69D-1367-400A-884D-25CA0B3C6EB2}" type="slidenum">
              <a:rPr lang="en-US" smtClean="0"/>
              <a:t>‹#›</a:t>
            </a:fld>
            <a:endParaRPr lang="en-US"/>
          </a:p>
        </p:txBody>
      </p:sp>
    </p:spTree>
    <p:extLst>
      <p:ext uri="{BB962C8B-B14F-4D97-AF65-F5344CB8AC3E}">
        <p14:creationId xmlns:p14="http://schemas.microsoft.com/office/powerpoint/2010/main" val="3488136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rizontal Scrolling Tex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6770A1-19E8-4E9C-B013-588EA84C58B4}" type="datetimeFigureOut">
              <a:rPr lang="en-US" smtClean="0"/>
              <a:t>4/14/2016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CE69D-1367-400A-884D-25CA0B3C6EB2}" type="slidenum">
              <a:rPr lang="en-US" smtClean="0"/>
              <a:t>‹#›</a:t>
            </a:fld>
            <a:endParaRPr lang="en-US"/>
          </a:p>
        </p:txBody>
      </p:sp>
      <p:sp>
        <p:nvSpPr>
          <p:cNvPr id="5" name="Rectangle 4"/>
          <p:cNvSpPr/>
          <p:nvPr userDrawn="1"/>
        </p:nvSpPr>
        <p:spPr>
          <a:xfrm>
            <a:off x="12401958" y="10886"/>
            <a:ext cx="1853340" cy="684711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600"/>
              </a:spcBef>
            </a:pPr>
            <a:r>
              <a:rPr lang="en-US" sz="1600" dirty="0">
                <a:solidFill>
                  <a:prstClr val="white">
                    <a:lumMod val="50000"/>
                  </a:prstClr>
                </a:solidFill>
                <a:latin typeface="Calibri Light" panose="020F0302020204030204" pitchFamily="34" charset="0"/>
                <a:cs typeface="Calibri" panose="020F0502020204030204" pitchFamily="34" charset="0"/>
              </a:rPr>
              <a:t>Edit the text off the left side of the slide with your own phrase. </a:t>
            </a:r>
          </a:p>
          <a:p>
            <a:pPr marL="0" marR="0" indent="0" algn="l" defTabSz="914400" rtl="0" eaLnBrk="1" fontAlgn="auto" latinLnBrk="0" hangingPunct="1">
              <a:lnSpc>
                <a:spcPct val="100000"/>
              </a:lnSpc>
              <a:spcBef>
                <a:spcPts val="600"/>
              </a:spcBef>
              <a:spcAft>
                <a:spcPts val="0"/>
              </a:spcAft>
              <a:buClrTx/>
              <a:buSzTx/>
              <a:buFontTx/>
              <a:buNone/>
              <a:tabLst/>
              <a:defRPr/>
            </a:pPr>
            <a:r>
              <a:rPr lang="en-US" sz="16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600"/>
              </a:spcBef>
            </a:pPr>
            <a:r>
              <a:rPr lang="en-US" sz="1600" dirty="0">
                <a:solidFill>
                  <a:prstClr val="white">
                    <a:lumMod val="50000"/>
                  </a:prstClr>
                </a:solidFill>
                <a:latin typeface="Calibri Light" panose="020F0302020204030204" pitchFamily="34" charset="0"/>
                <a:cs typeface="Calibri" panose="020F0502020204030204" pitchFamily="34" charset="0"/>
              </a:rPr>
              <a:t>To</a:t>
            </a:r>
            <a:r>
              <a:rPr lang="en-US" sz="1600" baseline="0" dirty="0">
                <a:solidFill>
                  <a:prstClr val="white">
                    <a:lumMod val="50000"/>
                  </a:prstClr>
                </a:solidFill>
                <a:latin typeface="Calibri Light" panose="020F0302020204030204" pitchFamily="34" charset="0"/>
                <a:cs typeface="Calibri" panose="020F0502020204030204" pitchFamily="34" charset="0"/>
              </a:rPr>
              <a:t> change the background image, on the Design tab of the ribbon, click Format Background,</a:t>
            </a:r>
            <a:r>
              <a:rPr lang="en-US" sz="1600" dirty="0">
                <a:solidFill>
                  <a:prstClr val="white">
                    <a:lumMod val="50000"/>
                  </a:prstClr>
                </a:solidFill>
                <a:latin typeface="Calibri Light" panose="020F0302020204030204" pitchFamily="34" charset="0"/>
                <a:cs typeface="Calibri" panose="020F0502020204030204" pitchFamily="34" charset="0"/>
              </a:rPr>
              <a:t> and then </a:t>
            </a:r>
            <a:r>
              <a:rPr lang="en-US" sz="1600" baseline="0" dirty="0">
                <a:solidFill>
                  <a:prstClr val="white">
                    <a:lumMod val="50000"/>
                  </a:prstClr>
                </a:solidFill>
                <a:latin typeface="Calibri Light" panose="020F0302020204030204" pitchFamily="34" charset="0"/>
                <a:cs typeface="Calibri" panose="020F0502020204030204" pitchFamily="34" charset="0"/>
              </a:rPr>
              <a:t>Insert picture from File.</a:t>
            </a:r>
          </a:p>
          <a:p>
            <a:pPr>
              <a:spcBef>
                <a:spcPts val="600"/>
              </a:spcBef>
            </a:pPr>
            <a:r>
              <a:rPr lang="en-US" sz="1600" baseline="0" dirty="0">
                <a:solidFill>
                  <a:prstClr val="white">
                    <a:lumMod val="50000"/>
                  </a:prstClr>
                </a:solidFill>
                <a:latin typeface="Calibri Light" panose="020F0302020204030204" pitchFamily="34" charset="0"/>
                <a:cs typeface="Calibri" panose="020F0502020204030204" pitchFamily="34" charset="0"/>
              </a:rPr>
              <a:t>Sample picture courtesy of Bill Staples.</a:t>
            </a:r>
          </a:p>
        </p:txBody>
      </p:sp>
      <p:sp>
        <p:nvSpPr>
          <p:cNvPr id="6" name="Text Placeholder 5"/>
          <p:cNvSpPr>
            <a:spLocks noGrp="1"/>
          </p:cNvSpPr>
          <p:nvPr>
            <p:ph type="body" sz="quarter" idx="13" hasCustomPrompt="1"/>
          </p:nvPr>
        </p:nvSpPr>
        <p:spPr>
          <a:xfrm>
            <a:off x="-12188952" y="5555498"/>
            <a:ext cx="12188952" cy="797175"/>
          </a:xfrm>
        </p:spPr>
        <p:txBody>
          <a:bodyPr wrap="none" anchor="ctr">
            <a:noAutofit/>
          </a:bodyPr>
          <a:lstStyle>
            <a:lvl1pPr marL="0" indent="0" algn="r">
              <a:spcBef>
                <a:spcPts val="0"/>
              </a:spcBef>
              <a:buNone/>
              <a:defRPr sz="4400" b="1">
                <a:solidFill>
                  <a:srgbClr val="D9D9D9"/>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Click to edit scrolling text</a:t>
            </a:r>
          </a:p>
        </p:txBody>
      </p:sp>
    </p:spTree>
    <p:extLst>
      <p:ext uri="{BB962C8B-B14F-4D97-AF65-F5344CB8AC3E}">
        <p14:creationId xmlns:p14="http://schemas.microsoft.com/office/powerpoint/2010/main" val="30065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60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16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2" repeatCount="indefinite"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6000" fill="hold"/>
                        <p:tgtEl>
                          <p:spTgt spid="6"/>
                        </p:tgtEl>
                        <p:attrNameLst>
                          <p:attrName>ppt_x</p:attrName>
                        </p:attrNameLst>
                      </p:cBhvr>
                      <p:tavLst>
                        <p:tav tm="0">
                          <p:val>
                            <p:strVal val="1+#ppt_w/2"/>
                          </p:val>
                        </p:tav>
                        <p:tav tm="100000">
                          <p:val>
                            <p:strVal val="#ppt_x"/>
                          </p:val>
                        </p:tav>
                      </p:tavLst>
                    </p:anim>
                    <p:anim calcmode="lin" valueType="num">
                      <p:cBhvr additive="base">
                        <p:cTn dur="160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770A1-19E8-4E9C-B013-588EA84C58B4}" type="datetimeFigureOut">
              <a:rPr lang="en-US" smtClean="0"/>
              <a:t>4/14/2016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CE69D-1367-400A-884D-25CA0B3C6EB2}" type="slidenum">
              <a:rPr lang="en-US" smtClean="0"/>
              <a:t>‹#›</a:t>
            </a:fld>
            <a:endParaRPr lang="en-US"/>
          </a:p>
        </p:txBody>
      </p:sp>
    </p:spTree>
    <p:extLst>
      <p:ext uri="{BB962C8B-B14F-4D97-AF65-F5344CB8AC3E}">
        <p14:creationId xmlns:p14="http://schemas.microsoft.com/office/powerpoint/2010/main" val="10968690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hyperlink" Target="http://www.topendsports.com/events/cycling/world-road-championships.htm"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ww.rei.com/learn/expert-advice/bicycle.html"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Bike%20Fitting%20Information%20-%20Fitting%20Your%20Bike.docx"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rei.com/learn/expert-advice/bike-fit.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171" y="474648"/>
            <a:ext cx="5167618" cy="1025555"/>
          </a:xfrm>
        </p:spPr>
        <p:txBody>
          <a:bodyPr/>
          <a:lstStyle/>
          <a:p>
            <a:r>
              <a:rPr lang="en-US" b="1" dirty="0">
                <a:effectLst>
                  <a:outerShdw blurRad="38100" dist="38100" dir="2700000" algn="tl">
                    <a:srgbClr val="000000">
                      <a:alpha val="43137"/>
                    </a:srgbClr>
                  </a:outerShdw>
                </a:effectLst>
              </a:rPr>
              <a:t>Lance Armstrong said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“It is not about the bike”</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8040" b="18040"/>
          <a:stretch>
            <a:fillRect/>
          </a:stretch>
        </p:blipFill>
        <p:spPr>
          <a:xfrm>
            <a:off x="5944518" y="987426"/>
            <a:ext cx="5410870" cy="4272472"/>
          </a:xfrm>
        </p:spPr>
      </p:pic>
      <p:sp>
        <p:nvSpPr>
          <p:cNvPr id="4" name="Text Placeholder 3"/>
          <p:cNvSpPr>
            <a:spLocks noGrp="1"/>
          </p:cNvSpPr>
          <p:nvPr>
            <p:ph type="body" sz="half" idx="2"/>
          </p:nvPr>
        </p:nvSpPr>
        <p:spPr>
          <a:xfrm>
            <a:off x="209725" y="2057400"/>
            <a:ext cx="5402510" cy="3811588"/>
          </a:xfrm>
        </p:spPr>
        <p:txBody>
          <a:bodyPr>
            <a:noAutofit/>
          </a:bodyPr>
          <a:lstStyle/>
          <a:p>
            <a:r>
              <a:rPr lang="en-US" sz="2800" dirty="0"/>
              <a:t>And that is because it was not about the bike – it was about the EPO etc. - Lance was on the juice……bad Lance and Floyd and Tyler and George….but all clean now !!</a:t>
            </a:r>
          </a:p>
          <a:p>
            <a:r>
              <a:rPr lang="en-US" sz="2800" dirty="0"/>
              <a:t>Today’s objective is to show you how to fit your mountain bike and road bike properly for maximum performance and pleasure with an emphasis on seat height…………….</a:t>
            </a:r>
          </a:p>
        </p:txBody>
      </p:sp>
    </p:spTree>
    <p:extLst>
      <p:ext uri="{BB962C8B-B14F-4D97-AF65-F5344CB8AC3E}">
        <p14:creationId xmlns:p14="http://schemas.microsoft.com/office/powerpoint/2010/main" val="144179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Scrolling text repeating until end of slide</a:t>
            </a:r>
          </a:p>
        </p:txBody>
      </p:sp>
      <p:sp>
        <p:nvSpPr>
          <p:cNvPr id="3" name="Rectangle 2"/>
          <p:cNvSpPr/>
          <p:nvPr/>
        </p:nvSpPr>
        <p:spPr>
          <a:xfrm>
            <a:off x="786213" y="872455"/>
            <a:ext cx="10998437" cy="5170646"/>
          </a:xfrm>
          <a:prstGeom prst="rect">
            <a:avLst/>
          </a:prstGeom>
        </p:spPr>
        <p:txBody>
          <a:bodyPr wrap="square">
            <a:spAutoFit/>
          </a:bodyPr>
          <a:lstStyle/>
          <a:p>
            <a:r>
              <a:rPr lang="en-US" sz="6600" dirty="0"/>
              <a:t>So today’s objective is to show you how to fit your mountain bike and road bike properly for maximum performance and pleasure….and get ready for…</a:t>
            </a:r>
          </a:p>
        </p:txBody>
      </p:sp>
    </p:spTree>
    <p:extLst>
      <p:ext uri="{BB962C8B-B14F-4D97-AF65-F5344CB8AC3E}">
        <p14:creationId xmlns:p14="http://schemas.microsoft.com/office/powerpoint/2010/main" val="413866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848498"/>
            <a:ext cx="10515600" cy="3713978"/>
          </a:xfrm>
        </p:spPr>
        <p:txBody>
          <a:bodyPr>
            <a:normAutofit fontScale="90000"/>
          </a:bodyPr>
          <a:lstStyle/>
          <a:p>
            <a:r>
              <a:rPr lang="en-US" dirty="0"/>
              <a:t>Oct 9-16</a:t>
            </a:r>
            <a:br>
              <a:rPr lang="en-US" dirty="0"/>
            </a:br>
            <a:r>
              <a:rPr lang="en-US" dirty="0"/>
              <a:t>Cycling - </a:t>
            </a:r>
            <a:r>
              <a:rPr lang="en-US" b="1" dirty="0"/>
              <a:t>Union </a:t>
            </a:r>
            <a:r>
              <a:rPr lang="en-US" b="1" dirty="0" err="1"/>
              <a:t>Cycliste</a:t>
            </a:r>
            <a:r>
              <a:rPr lang="en-US" b="1" dirty="0"/>
              <a:t> </a:t>
            </a:r>
            <a:r>
              <a:rPr lang="en-US" b="1" dirty="0" err="1"/>
              <a:t>Internationale</a:t>
            </a:r>
            <a:r>
              <a:rPr lang="en-US" dirty="0"/>
              <a:t> </a:t>
            </a:r>
            <a:r>
              <a:rPr lang="en-US" dirty="0">
                <a:hlinkClick r:id="rId2"/>
              </a:rPr>
              <a:t> </a:t>
            </a:r>
            <a:br>
              <a:rPr lang="en-US" dirty="0">
                <a:hlinkClick r:id="rId2"/>
              </a:rPr>
            </a:br>
            <a:r>
              <a:rPr lang="en-US" dirty="0">
                <a:hlinkClick r:id="rId2"/>
              </a:rPr>
              <a:t>UCI Road World Championships</a:t>
            </a:r>
            <a:r>
              <a:rPr lang="en-US" dirty="0"/>
              <a:t> Doha, Qatar</a:t>
            </a:r>
          </a:p>
        </p:txBody>
      </p:sp>
      <p:sp>
        <p:nvSpPr>
          <p:cNvPr id="3" name="Text Placeholder 2"/>
          <p:cNvSpPr>
            <a:spLocks noGrp="1"/>
          </p:cNvSpPr>
          <p:nvPr>
            <p:ph type="body" idx="1"/>
          </p:nvPr>
        </p:nvSpPr>
        <p:spPr/>
        <p:txBody>
          <a:bodyPr/>
          <a:lstStyle/>
          <a:p>
            <a:r>
              <a:rPr lang="en-US" dirty="0"/>
              <a:t>And also there is the Tour De France July 2 – 24</a:t>
            </a:r>
            <a:r>
              <a:rPr lang="en-US" baseline="30000" dirty="0"/>
              <a:t>th</a:t>
            </a:r>
            <a:r>
              <a:rPr lang="en-US" dirty="0"/>
              <a:t> </a:t>
            </a:r>
          </a:p>
        </p:txBody>
      </p:sp>
    </p:spTree>
    <p:extLst>
      <p:ext uri="{BB962C8B-B14F-4D97-AF65-F5344CB8AC3E}">
        <p14:creationId xmlns:p14="http://schemas.microsoft.com/office/powerpoint/2010/main" val="4250605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Scrolling text repeating until end of slide</a:t>
            </a:r>
          </a:p>
        </p:txBody>
      </p:sp>
      <p:sp>
        <p:nvSpPr>
          <p:cNvPr id="3" name="Rectangle 2"/>
          <p:cNvSpPr/>
          <p:nvPr/>
        </p:nvSpPr>
        <p:spPr>
          <a:xfrm>
            <a:off x="1338946" y="800155"/>
            <a:ext cx="9630561" cy="5632311"/>
          </a:xfrm>
          <a:prstGeom prst="rect">
            <a:avLst/>
          </a:prstGeom>
        </p:spPr>
        <p:txBody>
          <a:bodyPr wrap="square">
            <a:spAutoFit/>
          </a:bodyPr>
          <a:lstStyle/>
          <a:p>
            <a:r>
              <a:rPr lang="en-US" sz="3600" dirty="0"/>
              <a:t>You will learn how to fit your mountain bike and road bike properly for maximum performance and pleasure with an emphasis on seat height…………….you will complete a self assessment about bike fitting, we will have a hands on experience and adjust the seat height, and some of you might go for a trial run. There will also be a takeaway handout on “Fitting Your Bike”……success will be evidenced by self assessment, discussion and hands on learning.</a:t>
            </a:r>
          </a:p>
        </p:txBody>
      </p:sp>
      <p:sp>
        <p:nvSpPr>
          <p:cNvPr id="4" name="TextBox 3"/>
          <p:cNvSpPr txBox="1"/>
          <p:nvPr/>
        </p:nvSpPr>
        <p:spPr>
          <a:xfrm>
            <a:off x="538385" y="153824"/>
            <a:ext cx="8391970" cy="646331"/>
          </a:xfrm>
          <a:prstGeom prst="rect">
            <a:avLst/>
          </a:prstGeom>
          <a:noFill/>
        </p:spPr>
        <p:txBody>
          <a:bodyPr wrap="square" rtlCol="0">
            <a:spAutoFit/>
          </a:bodyPr>
          <a:lstStyle/>
          <a:p>
            <a:r>
              <a:rPr lang="en-US" sz="3600" dirty="0"/>
              <a:t>Lesson Objective – Fitting Your Bike</a:t>
            </a:r>
          </a:p>
        </p:txBody>
      </p:sp>
    </p:spTree>
    <p:extLst>
      <p:ext uri="{BB962C8B-B14F-4D97-AF65-F5344CB8AC3E}">
        <p14:creationId xmlns:p14="http://schemas.microsoft.com/office/powerpoint/2010/main" val="260565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Plan</a:t>
            </a:r>
          </a:p>
        </p:txBody>
      </p:sp>
      <p:sp>
        <p:nvSpPr>
          <p:cNvPr id="3" name="Content Placeholder 2"/>
          <p:cNvSpPr>
            <a:spLocks noGrp="1"/>
          </p:cNvSpPr>
          <p:nvPr>
            <p:ph sz="half" idx="1"/>
          </p:nvPr>
        </p:nvSpPr>
        <p:spPr/>
        <p:txBody>
          <a:bodyPr/>
          <a:lstStyle/>
          <a:p>
            <a:r>
              <a:rPr lang="en-US" b="1" u="sng" dirty="0">
                <a:hlinkClick r:id="rId2"/>
              </a:rPr>
              <a:t>Types of bikes - video</a:t>
            </a:r>
          </a:p>
          <a:p>
            <a:r>
              <a:rPr lang="en-US" dirty="0">
                <a:hlinkClick r:id="rId2"/>
              </a:rPr>
              <a:t>https://www.rei.com/learn/expert-advice/bicycle.html</a:t>
            </a:r>
            <a:r>
              <a:rPr lang="en-US" dirty="0"/>
              <a:t> </a:t>
            </a:r>
          </a:p>
          <a:p>
            <a:r>
              <a:rPr lang="en-US" dirty="0"/>
              <a:t>Self Assessment – Bike Knowledge – What Do You Know?</a:t>
            </a:r>
          </a:p>
          <a:p>
            <a:r>
              <a:rPr lang="en-US" dirty="0"/>
              <a:t>Discussion of fitting your bike</a:t>
            </a:r>
          </a:p>
          <a:p>
            <a:r>
              <a:rPr lang="en-US" dirty="0"/>
              <a:t>Hands on Seat Adjustment</a:t>
            </a:r>
          </a:p>
          <a:p>
            <a:r>
              <a:rPr lang="en-US" dirty="0"/>
              <a:t>Trial Run</a:t>
            </a:r>
          </a:p>
        </p:txBody>
      </p:sp>
      <p:sp>
        <p:nvSpPr>
          <p:cNvPr id="4" name="Content Placeholder 3"/>
          <p:cNvSpPr>
            <a:spLocks noGrp="1"/>
          </p:cNvSpPr>
          <p:nvPr>
            <p:ph sz="half" idx="2"/>
          </p:nvPr>
        </p:nvSpPr>
        <p:spPr/>
        <p:txBody>
          <a:bodyPr/>
          <a:lstStyle/>
          <a:p>
            <a:r>
              <a:rPr lang="en-US" dirty="0"/>
              <a:t>Fitting your bike – Handout</a:t>
            </a:r>
          </a:p>
          <a:p>
            <a:r>
              <a:rPr lang="en-US" dirty="0"/>
              <a:t>Summary</a:t>
            </a:r>
          </a:p>
        </p:txBody>
      </p:sp>
    </p:spTree>
    <p:extLst>
      <p:ext uri="{BB962C8B-B14F-4D97-AF65-F5344CB8AC3E}">
        <p14:creationId xmlns:p14="http://schemas.microsoft.com/office/powerpoint/2010/main" val="4208178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618" y="751344"/>
            <a:ext cx="10561740" cy="5262979"/>
          </a:xfrm>
          <a:prstGeom prst="rect">
            <a:avLst/>
          </a:prstGeom>
        </p:spPr>
        <p:txBody>
          <a:bodyPr wrap="square">
            <a:spAutoFit/>
          </a:bodyPr>
          <a:lstStyle/>
          <a:p>
            <a:r>
              <a:rPr lang="en-US" sz="2400" b="1" dirty="0"/>
              <a:t>How Bikes are Sized</a:t>
            </a:r>
          </a:p>
          <a:p>
            <a:r>
              <a:rPr lang="en-US" sz="2400" dirty="0"/>
              <a:t>Different types of bikes are sized differently and will have slightly different fits:</a:t>
            </a:r>
            <a:br>
              <a:rPr lang="en-US" sz="2400" dirty="0"/>
            </a:br>
            <a:br>
              <a:rPr lang="en-US" sz="2400" dirty="0"/>
            </a:br>
            <a:r>
              <a:rPr lang="en-US" sz="2400" b="1" dirty="0"/>
              <a:t>Road bikes</a:t>
            </a:r>
            <a:r>
              <a:rPr lang="en-US" sz="2400" dirty="0"/>
              <a:t> can come in both standard (S, M, L) sizes and numerical sizes. The same size across different brands can fit very differently and the number may not correlate to a common measurement. You might ride a size 54 Cannondale road bike, but a size 54 Giant road bike may feel quite different.</a:t>
            </a:r>
            <a:br>
              <a:rPr lang="en-US" sz="2400" dirty="0"/>
            </a:br>
            <a:br>
              <a:rPr lang="en-US" sz="2400" dirty="0"/>
            </a:br>
            <a:r>
              <a:rPr lang="en-US" sz="2400" b="1" dirty="0"/>
              <a:t>Mountain bikes</a:t>
            </a:r>
            <a:r>
              <a:rPr lang="en-US" sz="2400" dirty="0"/>
              <a:t> come in standard sizes (S, M, L) and are generally similar across brands. For example, if you like your size small GHOST mountain bike, it’s likely (but not definite), that you’ll want a small in other brands as well.</a:t>
            </a:r>
            <a:br>
              <a:rPr lang="en-US" sz="2400" dirty="0"/>
            </a:br>
            <a:br>
              <a:rPr lang="en-US" sz="2400" dirty="0"/>
            </a:br>
            <a:r>
              <a:rPr lang="en-US" sz="2400" b="1" dirty="0"/>
              <a:t>Hybrid bikes,</a:t>
            </a:r>
            <a:r>
              <a:rPr lang="en-US" sz="2400" dirty="0"/>
              <a:t> unsurprisingly, are a mix of the two, with more forgiving sizing than elite road bikes, but not quite as flexible as the sizing of most mountain bikes.</a:t>
            </a:r>
          </a:p>
        </p:txBody>
      </p:sp>
    </p:spTree>
    <p:extLst>
      <p:ext uri="{BB962C8B-B14F-4D97-AF65-F5344CB8AC3E}">
        <p14:creationId xmlns:p14="http://schemas.microsoft.com/office/powerpoint/2010/main" val="108434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7171" y="371472"/>
            <a:ext cx="11495297" cy="5524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lvl="0" eaLnBrk="0" fontAlgn="base" hangingPunct="0">
              <a:spcBef>
                <a:spcPct val="0"/>
              </a:spcBef>
              <a:spcAft>
                <a:spcPct val="0"/>
              </a:spcAft>
            </a:pPr>
            <a:r>
              <a:rPr lang="en-US" sz="3600" b="1" dirty="0">
                <a:latin typeface="Interstate Bold Condensed"/>
              </a:rPr>
              <a:t>Bike Frame </a:t>
            </a:r>
            <a:r>
              <a:rPr lang="en-US" sz="3600" b="1" dirty="0" err="1">
                <a:latin typeface="Interstate Bold Condensed"/>
              </a:rPr>
              <a:t>Standover</a:t>
            </a:r>
            <a:r>
              <a:rPr lang="en-US" sz="3600" b="1" dirty="0">
                <a:latin typeface="Interstate Bold Condensed"/>
              </a:rPr>
              <a:t> Height</a:t>
            </a:r>
          </a:p>
          <a:p>
            <a:pPr lvl="0" eaLnBrk="0" fontAlgn="base" hangingPunct="0">
              <a:spcBef>
                <a:spcPct val="0"/>
              </a:spcBef>
              <a:spcAft>
                <a:spcPct val="0"/>
              </a:spcAft>
            </a:pPr>
            <a:r>
              <a:rPr lang="en-US" sz="1600" dirty="0"/>
              <a:t>First, make sure you can straddle your bike with your feet flat on the floor. Be sure to wear your cycling shoes when evaluating </a:t>
            </a:r>
            <a:r>
              <a:rPr lang="en-US" sz="1600" dirty="0" err="1"/>
              <a:t>standover</a:t>
            </a:r>
            <a:r>
              <a:rPr lang="en-US" sz="1600" dirty="0"/>
              <a:t> height, since they add to your overall leg length.</a:t>
            </a:r>
            <a:endParaRPr lang="en-US" sz="1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6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CCCCCC"/>
                </a:solidFill>
                <a:effectLst/>
                <a:latin typeface="Arial" panose="020B0604020202020204" pitchFamily="34" charset="0"/>
              </a:rPr>
              <a:t>Road bikes: </a:t>
            </a:r>
            <a:r>
              <a:rPr kumimoji="0" lang="en-US" sz="1600" b="0" i="0" u="none" strike="noStrike" cap="none" normalizeH="0" baseline="0" dirty="0">
                <a:ln>
                  <a:noFill/>
                </a:ln>
                <a:solidFill>
                  <a:srgbClr val="CCCCCC"/>
                </a:solidFill>
                <a:effectLst/>
                <a:latin typeface="Arial" panose="020B0604020202020204" pitchFamily="34" charset="0"/>
              </a:rPr>
              <a:t>If the bike has a traditional straight top tube that is parallel to the ground,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you should have approximately 1" of clearance between the ground and tires when you lift the bike as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you’re straddling 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If the bike has a sloping top tube (semi-compact or compact design) expect to have clearance of 2" or more.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Both men’s and women’s bikes can have compact frames.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rgbClr val="CCCCCC"/>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CCCCCC"/>
                </a:solidFill>
                <a:effectLst/>
                <a:latin typeface="Arial" panose="020B0604020202020204" pitchFamily="34" charset="0"/>
              </a:rPr>
              <a:t>Mountain bikes:</a:t>
            </a:r>
            <a:r>
              <a:rPr kumimoji="0" lang="en-US" sz="1600" b="0" i="0" u="none" strike="noStrike" cap="none" normalizeH="0" baseline="0" dirty="0">
                <a:ln>
                  <a:noFill/>
                </a:ln>
                <a:solidFill>
                  <a:srgbClr val="CCCCCC"/>
                </a:solidFill>
                <a:effectLst/>
                <a:latin typeface="Arial" panose="020B0604020202020204" pitchFamily="34" charset="0"/>
              </a:rPr>
              <a:t> When you lift the bike, you want 2" minimum clearance between the tires and the ground.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If your bike has full suspension, it’s okay to have less initial clearance (1"–2") because the suspension compresses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under your weight once you sit on the bike. That said, the amount of clearance is largely affected by the slope of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the top tube down toward the rear wheel. For example, if the slope is dramatic, you'll likely have ample clearance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no matter what size the frame is. Because of this, you can't rely solely on </a:t>
            </a:r>
            <a:r>
              <a:rPr kumimoji="0" lang="en-US" sz="1600" b="0" i="0" u="none" strike="noStrike" cap="none" normalizeH="0" baseline="0" dirty="0" err="1">
                <a:ln>
                  <a:noFill/>
                </a:ln>
                <a:solidFill>
                  <a:srgbClr val="CCCCCC"/>
                </a:solidFill>
                <a:effectLst/>
                <a:latin typeface="Arial" panose="020B0604020202020204" pitchFamily="34" charset="0"/>
              </a:rPr>
              <a:t>standover</a:t>
            </a:r>
            <a:r>
              <a:rPr kumimoji="0" lang="en-US" sz="1600" b="0" i="0" u="none" strike="noStrike" cap="none" normalizeH="0" baseline="0" dirty="0">
                <a:ln>
                  <a:noFill/>
                </a:ln>
                <a:solidFill>
                  <a:srgbClr val="CCCCCC"/>
                </a:solidFill>
                <a:effectLst/>
                <a:latin typeface="Arial" panose="020B0604020202020204" pitchFamily="34" charset="0"/>
              </a:rPr>
              <a:t> clearance to determine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if a bike fits. </a:t>
            </a:r>
            <a:br>
              <a:rPr kumimoji="0" lang="en-US" sz="1600" b="0" i="0" u="none" strike="noStrike" cap="none" normalizeH="0" baseline="0" dirty="0">
                <a:ln>
                  <a:noFill/>
                </a:ln>
                <a:solidFill>
                  <a:srgbClr val="CCCCCC"/>
                </a:solidFill>
                <a:effectLst/>
                <a:latin typeface="Arial" panose="020B0604020202020204" pitchFamily="34" charset="0"/>
              </a:rPr>
            </a:br>
            <a:endParaRPr kumimoji="0" lang="en-US" sz="1600" b="0" i="0" u="none" strike="noStrike" cap="none" normalizeH="0" baseline="0" dirty="0">
              <a:ln>
                <a:noFill/>
              </a:ln>
              <a:solidFill>
                <a:srgbClr val="CCCCCC"/>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CCCCCC"/>
                </a:solidFill>
                <a:effectLst/>
                <a:latin typeface="Arial" panose="020B0604020202020204" pitchFamily="34" charset="0"/>
              </a:rPr>
              <a:t>Hybrid bikes: </a:t>
            </a:r>
            <a:r>
              <a:rPr kumimoji="0" lang="en-US" sz="1600" b="0" i="0" u="none" strike="noStrike" cap="none" normalizeH="0" baseline="0" dirty="0">
                <a:ln>
                  <a:noFill/>
                </a:ln>
                <a:solidFill>
                  <a:srgbClr val="CCCCCC"/>
                </a:solidFill>
                <a:effectLst/>
                <a:latin typeface="Arial" panose="020B0604020202020204" pitchFamily="34" charset="0"/>
              </a:rPr>
              <a:t>If your hybrid bike is a city commuter, use the road bike guidelines. If it’s a beach cruiser or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a step-through style, you don’t really have to worry about </a:t>
            </a:r>
            <a:r>
              <a:rPr kumimoji="0" lang="en-US" sz="1600" b="0" i="0" u="none" strike="noStrike" cap="none" normalizeH="0" baseline="0" dirty="0" err="1">
                <a:ln>
                  <a:noFill/>
                </a:ln>
                <a:solidFill>
                  <a:srgbClr val="CCCCCC"/>
                </a:solidFill>
                <a:effectLst/>
                <a:latin typeface="Arial" panose="020B0604020202020204" pitchFamily="34" charset="0"/>
              </a:rPr>
              <a:t>standover</a:t>
            </a:r>
            <a:r>
              <a:rPr kumimoji="0" lang="en-US" sz="1600" b="0" i="0" u="none" strike="noStrike" cap="none" normalizeH="0" baseline="0" dirty="0">
                <a:ln>
                  <a:noFill/>
                </a:ln>
                <a:solidFill>
                  <a:srgbClr val="CCCCCC"/>
                </a:solidFill>
                <a:effectLst/>
                <a:latin typeface="Arial" panose="020B0604020202020204" pitchFamily="34" charset="0"/>
              </a:rPr>
              <a:t> height.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Most of these have steeply sloping top tubes that let you step over easily and put your feet flat on the ground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CCCCCC"/>
                </a:solidFill>
                <a:effectLst/>
                <a:latin typeface="Arial" panose="020B0604020202020204" pitchFamily="34" charset="0"/>
              </a:rPr>
              <a:t>when seated.</a:t>
            </a:r>
            <a:endParaRPr kumimoji="0" 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799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tandoverHeight_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5232" y="1623754"/>
            <a:ext cx="8733739" cy="4871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348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062" y="378116"/>
            <a:ext cx="10276514" cy="6001643"/>
          </a:xfrm>
          <a:prstGeom prst="rect">
            <a:avLst/>
          </a:prstGeom>
        </p:spPr>
        <p:txBody>
          <a:bodyPr wrap="square">
            <a:spAutoFit/>
          </a:bodyPr>
          <a:lstStyle/>
          <a:p>
            <a:r>
              <a:rPr lang="en-US" sz="2400" b="1" dirty="0"/>
              <a:t>General Bike Sizing Tips</a:t>
            </a:r>
          </a:p>
          <a:p>
            <a:r>
              <a:rPr lang="en-US" sz="2400" dirty="0"/>
              <a:t>While there are some basic fit considerations for any bike you’ll buy, </a:t>
            </a:r>
            <a:r>
              <a:rPr lang="en-US" sz="2400" u="sng" dirty="0"/>
              <a:t>bike sizing can become quite intricate if you are a serious rider looking for specific performance characteristics</a:t>
            </a:r>
            <a:r>
              <a:rPr lang="en-US" sz="2400" dirty="0"/>
              <a:t>. This article focuses on entry-level fit considerations.</a:t>
            </a:r>
          </a:p>
          <a:p>
            <a:endParaRPr lang="en-US" sz="2400" dirty="0"/>
          </a:p>
          <a:p>
            <a:r>
              <a:rPr lang="en-US" sz="2400" b="1" dirty="0"/>
              <a:t>Your bike should fit how you currently ride.</a:t>
            </a:r>
            <a:r>
              <a:rPr lang="en-US" sz="2400" dirty="0"/>
              <a:t> You may aspire to match that low, long, aerodynamic position of the pros, but it’s important to set the bike up to match your current abilities. As you work on strength, flexibility and endurance, you can readjust your fit later.</a:t>
            </a:r>
          </a:p>
          <a:p>
            <a:endParaRPr lang="en-US" sz="2400" dirty="0"/>
          </a:p>
          <a:p>
            <a:r>
              <a:rPr lang="en-US" sz="2400" b="1" dirty="0"/>
              <a:t>Fine-tuning the fit. </a:t>
            </a:r>
            <a:r>
              <a:rPr lang="en-US" sz="2400" dirty="0"/>
              <a:t>First, identify your overall bike frame size. If you don’t have the right frame from the outset, you’ll have difficulty getting it comfortable no matter what adjustments you make later. Some adjustments can be made easily with the bike’s existing components (seat height, angle, etc.) and some may require swapping out a component (e.g., a new stem can change the location of the handlebars for a more comfortable riding position). </a:t>
            </a:r>
          </a:p>
        </p:txBody>
      </p:sp>
    </p:spTree>
    <p:extLst>
      <p:ext uri="{BB962C8B-B14F-4D97-AF65-F5344CB8AC3E}">
        <p14:creationId xmlns:p14="http://schemas.microsoft.com/office/powerpoint/2010/main" val="1171580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13732" y="374841"/>
            <a:ext cx="878261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effectLst/>
                <a:latin typeface="Helvetica" panose="020B0604020202020204" pitchFamily="34" charset="0"/>
                <a:ea typeface="Times New Roman" panose="02020603050405020304" pitchFamily="18" charset="0"/>
                <a:cs typeface="Times New Roman" panose="02020603050405020304" pitchFamily="18" charset="0"/>
              </a:rPr>
              <a:t>Bike Seat (Saddle) Height</a:t>
            </a:r>
            <a:endParaRPr kumimoji="0" lang="en-US" sz="20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effectLst/>
                <a:latin typeface="Helvetica" panose="020B0604020202020204" pitchFamily="34" charset="0"/>
                <a:ea typeface="Times New Roman" panose="02020603050405020304" pitchFamily="18" charset="0"/>
                <a:cs typeface="Times New Roman" panose="02020603050405020304" pitchFamily="18" charset="0"/>
              </a:rPr>
              <a:t>With your seat height and position dialed in, you have the best chance of pedaling efficiently and powerfully using your major leg muscles.</a:t>
            </a:r>
            <a:endParaRPr kumimoji="0" lang="en-US" sz="20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effectLst/>
                <a:latin typeface="Helvetica" panose="020B0604020202020204" pitchFamily="34" charset="0"/>
                <a:ea typeface="Times New Roman" panose="02020603050405020304" pitchFamily="18" charset="0"/>
                <a:cs typeface="Times New Roman" panose="02020603050405020304" pitchFamily="18" charset="0"/>
              </a:rPr>
              <a:t>To check your seat position, ask a friend to hold the bike upright  while you hop on the saddle.</a:t>
            </a:r>
            <a:endParaRPr kumimoji="0" lang="en-US" sz="20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endParaRPr>
          </a:p>
        </p:txBody>
      </p:sp>
      <p:pic>
        <p:nvPicPr>
          <p:cNvPr id="1025" name="Picture 1" descr="https://www.rei.com/content/dam/images/Expert%20Advice/2015/11/Leg_Extens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899" y="2313833"/>
            <a:ext cx="2785145" cy="386825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8513532" y="2830277"/>
            <a:ext cx="2243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effectLst/>
                <a:ea typeface="Times New Roman" panose="02020603050405020304" pitchFamily="18" charset="0"/>
                <a:cs typeface="Times New Roman" panose="02020603050405020304" pitchFamily="18" charset="0"/>
              </a:rPr>
              <a:t>Proper position:</a:t>
            </a:r>
            <a:endParaRPr kumimoji="0" lang="en-US" sz="2400" b="0" i="0" u="none" strike="noStrike" cap="none" normalizeH="0" baseline="0" dirty="0">
              <a:ln>
                <a:noFill/>
              </a:ln>
              <a:effectLst/>
            </a:endParaRPr>
          </a:p>
        </p:txBody>
      </p:sp>
    </p:spTree>
    <p:extLst>
      <p:ext uri="{BB962C8B-B14F-4D97-AF65-F5344CB8AC3E}">
        <p14:creationId xmlns:p14="http://schemas.microsoft.com/office/powerpoint/2010/main" val="115803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1005" y="1037968"/>
            <a:ext cx="7792995" cy="4679358"/>
          </a:xfrm>
          <a:prstGeom prst="rect">
            <a:avLst/>
          </a:prstGeom>
        </p:spPr>
        <p:txBody>
          <a:bodyPr wrap="square">
            <a:spAutoFit/>
          </a:bodyPr>
          <a:lstStyle/>
          <a:p>
            <a:pPr>
              <a:lnSpc>
                <a:spcPct val="107000"/>
              </a:lnSpc>
              <a:spcAft>
                <a:spcPts val="800"/>
              </a:spcAft>
            </a:pPr>
            <a:r>
              <a:rPr lang="en-US" sz="2800" b="1" dirty="0">
                <a:latin typeface="Helvetica" panose="020B0604020202020204" pitchFamily="34" charset="0"/>
                <a:ea typeface="Times New Roman" panose="02020603050405020304" pitchFamily="18" charset="0"/>
                <a:cs typeface="Times New Roman" panose="02020603050405020304" pitchFamily="18" charset="0"/>
              </a:rPr>
              <a:t>Proper position:</a:t>
            </a:r>
            <a:r>
              <a:rPr lang="en-US" sz="2800" dirty="0">
                <a:latin typeface="Helvetica" panose="020B0604020202020204" pitchFamily="34" charset="0"/>
                <a:ea typeface="Times New Roman" panose="02020603050405020304" pitchFamily="18" charset="0"/>
                <a:cs typeface="Times New Roman" panose="02020603050405020304" pitchFamily="18" charset="0"/>
              </a:rPr>
              <a:t> With your foot at the bottom of the pedal stroke, you should see a slight bend in the leg, reaching about 80-90 percent of full leg extension. This is true for road, mountain and hybrid bikes. (If you expect to progress quickly on your mountain bike, you may also want to look for bikes with height-adjustable </a:t>
            </a:r>
            <a:r>
              <a:rPr lang="en-US" sz="2800" dirty="0" err="1">
                <a:latin typeface="Helvetica" panose="020B0604020202020204" pitchFamily="34" charset="0"/>
                <a:ea typeface="Times New Roman" panose="02020603050405020304" pitchFamily="18" charset="0"/>
                <a:cs typeface="Times New Roman" panose="02020603050405020304" pitchFamily="18" charset="0"/>
              </a:rPr>
              <a:t>seatposts</a:t>
            </a:r>
            <a:r>
              <a:rPr lang="en-US" sz="2800" dirty="0">
                <a:latin typeface="Helvetica" panose="020B0604020202020204" pitchFamily="34" charset="0"/>
                <a:ea typeface="Times New Roman" panose="02020603050405020304" pitchFamily="18" charset="0"/>
                <a:cs typeface="Times New Roman" panose="02020603050405020304" pitchFamily="18" charset="0"/>
              </a:rPr>
              <a:t>. These bikes let you raise or lower the seat by pushing a button, helping you adjust instantly to changing terrain.)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2" name="Picture 4" descr="https://www.rei.com/content/dam/images/Expert%20Advice/2015/11/Knee_over_Peda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8408" y="3626077"/>
            <a:ext cx="1817429" cy="2271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065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1004" y="1054442"/>
            <a:ext cx="8472503" cy="3416320"/>
          </a:xfrm>
          <a:prstGeom prst="rect">
            <a:avLst/>
          </a:prstGeom>
          <a:noFill/>
        </p:spPr>
        <p:txBody>
          <a:bodyPr wrap="square" rtlCol="0">
            <a:spAutoFit/>
          </a:bodyPr>
          <a:lstStyle/>
          <a:p>
            <a:r>
              <a:rPr lang="en-US" sz="7200" dirty="0">
                <a:hlinkClick r:id="rId2" action="ppaction://hlinkfile"/>
              </a:rPr>
              <a:t>Handout - Other Adjustments that you need to make………</a:t>
            </a:r>
            <a:endParaRPr lang="en-US" sz="7200" dirty="0"/>
          </a:p>
        </p:txBody>
      </p:sp>
    </p:spTree>
    <p:extLst>
      <p:ext uri="{BB962C8B-B14F-4D97-AF65-F5344CB8AC3E}">
        <p14:creationId xmlns:p14="http://schemas.microsoft.com/office/powerpoint/2010/main" val="3749938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3784" y="694197"/>
            <a:ext cx="10462053" cy="5693866"/>
          </a:xfrm>
          <a:prstGeom prst="rect">
            <a:avLst/>
          </a:prstGeom>
        </p:spPr>
        <p:txBody>
          <a:bodyPr wrap="square">
            <a:spAutoFit/>
          </a:bodyPr>
          <a:lstStyle/>
          <a:p>
            <a:r>
              <a:rPr lang="en-US" sz="2800" b="1" dirty="0"/>
              <a:t>Adjusting the fore/aft position:</a:t>
            </a:r>
            <a:r>
              <a:rPr lang="en-US" sz="2800" dirty="0"/>
              <a:t> Make adjustments by loosening the saddle binder bolt (sometimes called the seat fixing bolt) and sliding the saddle forward or backward as needed. This generally applies to road, mountain and hybrid bikes, but remember, this is just a starting point. As you become more experienced you may find you like to position your saddle a little differently.</a:t>
            </a:r>
          </a:p>
          <a:p>
            <a:endParaRPr lang="en-US" sz="2800" dirty="0"/>
          </a:p>
          <a:p>
            <a:r>
              <a:rPr lang="en-US" sz="2800" dirty="0"/>
              <a:t>Now check your </a:t>
            </a:r>
            <a:r>
              <a:rPr lang="en-US" sz="2800" b="1" dirty="0"/>
              <a:t>saddle tilt</a:t>
            </a:r>
            <a:r>
              <a:rPr lang="en-US" sz="2800" dirty="0"/>
              <a:t>. With few exceptions, the saddle should be parallel to the ground. To make saddle tilt adjustments, simply loosen the saddle binder bolt (or bolts) at the top of your </a:t>
            </a:r>
            <a:r>
              <a:rPr lang="en-US" sz="2800" dirty="0" err="1"/>
              <a:t>seatpost</a:t>
            </a:r>
            <a:r>
              <a:rPr lang="en-US" sz="2800" dirty="0"/>
              <a:t> (directly underneath your saddle) and adjust as needed.</a:t>
            </a:r>
          </a:p>
          <a:p>
            <a:r>
              <a:rPr lang="en-US" sz="2800" dirty="0"/>
              <a:t>(Note: The </a:t>
            </a:r>
            <a:r>
              <a:rPr lang="en-US" sz="2800" b="1" dirty="0"/>
              <a:t>saddle</a:t>
            </a:r>
            <a:r>
              <a:rPr lang="en-US" sz="2800" dirty="0"/>
              <a:t> binder bolt is different from the </a:t>
            </a:r>
            <a:r>
              <a:rPr lang="en-US" sz="2800" b="1" dirty="0" err="1"/>
              <a:t>seatpost</a:t>
            </a:r>
            <a:r>
              <a:rPr lang="en-US" sz="2800" dirty="0"/>
              <a:t> binder bolt.) Retighten the saddle bolt(s) before riding.</a:t>
            </a:r>
          </a:p>
        </p:txBody>
      </p:sp>
    </p:spTree>
    <p:extLst>
      <p:ext uri="{BB962C8B-B14F-4D97-AF65-F5344CB8AC3E}">
        <p14:creationId xmlns:p14="http://schemas.microsoft.com/office/powerpoint/2010/main" val="2115725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Fittings</a:t>
            </a:r>
          </a:p>
        </p:txBody>
      </p:sp>
      <p:sp>
        <p:nvSpPr>
          <p:cNvPr id="3" name="Content Placeholder 2"/>
          <p:cNvSpPr>
            <a:spLocks noGrp="1"/>
          </p:cNvSpPr>
          <p:nvPr>
            <p:ph sz="half" idx="1"/>
          </p:nvPr>
        </p:nvSpPr>
        <p:spPr>
          <a:xfrm>
            <a:off x="838200" y="1825625"/>
            <a:ext cx="5181600" cy="4715218"/>
          </a:xfrm>
        </p:spPr>
        <p:txBody>
          <a:bodyPr>
            <a:noAutofit/>
          </a:bodyPr>
          <a:lstStyle/>
          <a:p>
            <a:r>
              <a:rPr lang="en-US" sz="2400" b="1" dirty="0"/>
              <a:t>Fitting Women’s Bikes </a:t>
            </a:r>
            <a:br>
              <a:rPr lang="en-US" sz="2400" b="1" dirty="0"/>
            </a:br>
            <a:endParaRPr lang="en-US" sz="2400" b="1" dirty="0"/>
          </a:p>
          <a:p>
            <a:r>
              <a:rPr lang="en-US" sz="2400" dirty="0"/>
              <a:t>Women often have proportionately narrower shoulders and longer legs compared to their torsos than men, and women-specific bikes are designed to meet these needs. Women’s bikes often have narrower handlebars and shorter or more compact frame dimensions. Some women find that men’s bikes fit well and are comfortable, but women-specific bikes may provide a more precise fit for some.</a:t>
            </a:r>
          </a:p>
          <a:p>
            <a:endParaRPr lang="en-US" sz="2400" dirty="0"/>
          </a:p>
        </p:txBody>
      </p:sp>
      <p:sp>
        <p:nvSpPr>
          <p:cNvPr id="4" name="Content Placeholder 3"/>
          <p:cNvSpPr>
            <a:spLocks noGrp="1"/>
          </p:cNvSpPr>
          <p:nvPr>
            <p:ph sz="half" idx="2"/>
          </p:nvPr>
        </p:nvSpPr>
        <p:spPr>
          <a:xfrm>
            <a:off x="6019800" y="1024731"/>
            <a:ext cx="5632622" cy="4351338"/>
          </a:xfrm>
        </p:spPr>
        <p:txBody>
          <a:bodyPr>
            <a:noAutofit/>
          </a:bodyPr>
          <a:lstStyle/>
          <a:p>
            <a:r>
              <a:rPr lang="en-US" sz="2400" b="1" dirty="0"/>
              <a:t>Fitting Kids’ Bikes</a:t>
            </a:r>
          </a:p>
          <a:p>
            <a:r>
              <a:rPr lang="en-US" sz="2400" dirty="0"/>
              <a:t>If you’re buying a bike for a beginning rider, it’s easy to want one they’ll “grow into,” but it’s especially important to buy a bike that fits well so they can ride comfortably and confidently while they learn.</a:t>
            </a:r>
          </a:p>
          <a:p>
            <a:r>
              <a:rPr lang="en-US" sz="2400" b="1" dirty="0" err="1"/>
              <a:t>Standover</a:t>
            </a:r>
            <a:r>
              <a:rPr lang="en-US" sz="2400" b="1" dirty="0"/>
              <a:t> height:</a:t>
            </a:r>
            <a:r>
              <a:rPr lang="en-US" sz="2400" dirty="0"/>
              <a:t> As with adult bikes, first check the </a:t>
            </a:r>
            <a:r>
              <a:rPr lang="en-US" sz="2400" dirty="0" err="1"/>
              <a:t>standover</a:t>
            </a:r>
            <a:r>
              <a:rPr lang="en-US" sz="2400" dirty="0"/>
              <a:t> height. Whatever the top-tube style, look for about 2"–4" of clearance.</a:t>
            </a:r>
          </a:p>
          <a:p>
            <a:r>
              <a:rPr lang="en-US" sz="1600" b="1" dirty="0"/>
              <a:t>Seat height:</a:t>
            </a:r>
            <a:r>
              <a:rPr lang="en-US" sz="1600" dirty="0"/>
              <a:t> Most kids’ bikes are designed so they ride in a more upright position. They should be able to sit comfortably, see around them easily and grip the handlebars with a slight bend in their elbows. Their legs should be slightly bent at the bottom of the pedal stroke.</a:t>
            </a:r>
          </a:p>
          <a:p>
            <a:endParaRPr lang="en-US" sz="1600" dirty="0"/>
          </a:p>
        </p:txBody>
      </p:sp>
    </p:spTree>
    <p:extLst>
      <p:ext uri="{BB962C8B-B14F-4D97-AF65-F5344CB8AC3E}">
        <p14:creationId xmlns:p14="http://schemas.microsoft.com/office/powerpoint/2010/main" val="867664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509" y="1606378"/>
            <a:ext cx="11327026" cy="4339650"/>
          </a:xfrm>
          <a:prstGeom prst="rect">
            <a:avLst/>
          </a:prstGeom>
          <a:noFill/>
        </p:spPr>
        <p:txBody>
          <a:bodyPr wrap="square" rtlCol="0">
            <a:spAutoFit/>
          </a:bodyPr>
          <a:lstStyle/>
          <a:p>
            <a:r>
              <a:rPr lang="en-US" sz="2800" dirty="0"/>
              <a:t>We discussed the different types of bikes, did a self assessment, review of fitting, hands on adjustment of the seat, and for the brave – a trial ride…</a:t>
            </a:r>
          </a:p>
          <a:p>
            <a:endParaRPr lang="en-US" sz="2800" dirty="0"/>
          </a:p>
          <a:p>
            <a:r>
              <a:rPr lang="en-US" sz="2800" dirty="0"/>
              <a:t>A bike that fits well and is right for your height, flexibility and riding style is a bike you’ll love riding. A bike that fits poorly can lead to inefficient riding, muscle aches and pains, and general discomfort that might discourage you from riding as long or as far as you want. </a:t>
            </a:r>
          </a:p>
          <a:p>
            <a:r>
              <a:rPr lang="en-US" sz="4000" dirty="0">
                <a:hlinkClick r:id="rId2"/>
              </a:rPr>
              <a:t>https://www.rei.com/learn/expert-advice/bike-fit.html</a:t>
            </a:r>
            <a:r>
              <a:rPr lang="en-US" sz="4000" dirty="0"/>
              <a:t> </a:t>
            </a:r>
          </a:p>
        </p:txBody>
      </p:sp>
      <p:sp>
        <p:nvSpPr>
          <p:cNvPr id="3" name="TextBox 2"/>
          <p:cNvSpPr txBox="1"/>
          <p:nvPr/>
        </p:nvSpPr>
        <p:spPr>
          <a:xfrm>
            <a:off x="716692" y="543697"/>
            <a:ext cx="4135394" cy="1323439"/>
          </a:xfrm>
          <a:prstGeom prst="rect">
            <a:avLst/>
          </a:prstGeom>
          <a:noFill/>
        </p:spPr>
        <p:txBody>
          <a:bodyPr wrap="square" rtlCol="0">
            <a:spAutoFit/>
          </a:bodyPr>
          <a:lstStyle/>
          <a:p>
            <a:r>
              <a:rPr lang="en-US" sz="4000" dirty="0"/>
              <a:t>Summary</a:t>
            </a:r>
          </a:p>
          <a:p>
            <a:endParaRPr lang="en-US" sz="4000" dirty="0"/>
          </a:p>
        </p:txBody>
      </p:sp>
    </p:spTree>
    <p:extLst>
      <p:ext uri="{BB962C8B-B14F-4D97-AF65-F5344CB8AC3E}">
        <p14:creationId xmlns:p14="http://schemas.microsoft.com/office/powerpoint/2010/main" val="3723387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orizontal_Scrolling_Text_16x9.potx" id="{55F1EC9A-4972-4EC9-B420-9CFB18A4B4FB}" vid="{0EEB80AF-AD60-40EE-87A4-F6C92D87C90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98A2E51-C303-4954-A41C-D82BE08741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Animation slide Scrolling text over rainforest background (widescreen)</Template>
  <TotalTime>0</TotalTime>
  <Words>1224</Words>
  <Application>Microsoft Office PowerPoint</Application>
  <PresentationFormat>Widescreen</PresentationFormat>
  <Paragraphs>68</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Helvetica</vt:lpstr>
      <vt:lpstr>Interstate Bold Condensed</vt:lpstr>
      <vt:lpstr>Times New Roman</vt:lpstr>
      <vt:lpstr>Office Theme</vt:lpstr>
      <vt:lpstr>Lance Armstrong said  “It is not about the bike”</vt:lpstr>
      <vt:lpstr>PowerPoint Presentation</vt:lpstr>
      <vt:lpstr>Oct 9-16 Cycling - Union Cycliste Internationale   UCI Road World Championships Doha, Qatar</vt:lpstr>
      <vt:lpstr>PowerPoint Presentation</vt:lpstr>
      <vt:lpstr>Lesson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Fittings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2016-04-13T11:09:28Z</dcterms:created>
  <dcterms:modified xsi:type="dcterms:W3CDTF">2016-04-16T19:54:18Z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TC040144419991</vt:lpwstr>
  </property>
</Properties>
</file>