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20"/>
  </p:handoutMasterIdLst>
  <p:sldIdLst>
    <p:sldId id="256" r:id="rId2"/>
    <p:sldId id="257" r:id="rId3"/>
    <p:sldId id="272" r:id="rId4"/>
    <p:sldId id="271" r:id="rId5"/>
    <p:sldId id="268" r:id="rId6"/>
    <p:sldId id="269" r:id="rId7"/>
    <p:sldId id="263" r:id="rId8"/>
    <p:sldId id="264" r:id="rId9"/>
    <p:sldId id="265" r:id="rId10"/>
    <p:sldId id="267" r:id="rId11"/>
    <p:sldId id="259" r:id="rId12"/>
    <p:sldId id="260" r:id="rId13"/>
    <p:sldId id="261" r:id="rId14"/>
    <p:sldId id="274" r:id="rId15"/>
    <p:sldId id="273" r:id="rId16"/>
    <p:sldId id="275" r:id="rId17"/>
    <p:sldId id="276" r:id="rId18"/>
    <p:sldId id="270" r:id="rId19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84BDD1-E6E7-4A32-A1F9-68EAD7626EA9}" type="datetimeFigureOut">
              <a:rPr lang="en-US" smtClean="0"/>
              <a:t>4/18/2016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D93430-797A-4040-920B-B1AF5A488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8515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K-Yv-UdsmSo" TargetMode="Externa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ography.com/people/steve-jobs-9354805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NOYIQ8V6C8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s://www.youtube.com/watch?v=K-Yv-UdsmSo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ISW Lesson 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Steve Jobs AND ………..</a:t>
            </a:r>
            <a:r>
              <a:rPr lang="en-US" sz="2400" dirty="0"/>
              <a:t> </a:t>
            </a:r>
            <a:r>
              <a:rPr lang="en-US" dirty="0"/>
              <a:t>………..TASK METHOD VS PEOPLE METHOD……</a:t>
            </a:r>
            <a:r>
              <a:rPr lang="en-US" sz="2000" dirty="0"/>
              <a:t> Leadership……VS MANAGEMENT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29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0"/>
            <a:ext cx="10364451" cy="1596177"/>
          </a:xfrm>
        </p:spPr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94127" y="1195808"/>
            <a:ext cx="5106026" cy="3424107"/>
          </a:xfrm>
        </p:spPr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Introduction to Steve Jobs</a:t>
            </a:r>
          </a:p>
          <a:p>
            <a:r>
              <a:rPr lang="en-US" dirty="0">
                <a:latin typeface="Comic Sans MS" panose="030F0702030302020204" pitchFamily="66" charset="0"/>
              </a:rPr>
              <a:t>TASK METHOD VS PEOPLE METHOD</a:t>
            </a:r>
          </a:p>
          <a:p>
            <a:r>
              <a:rPr lang="en-US" dirty="0">
                <a:latin typeface="Comic Sans MS" panose="030F0702030302020204" pitchFamily="66" charset="0"/>
              </a:rPr>
              <a:t>DISCUSSION ON Leadership VS MANAGEMENT</a:t>
            </a:r>
          </a:p>
          <a:p>
            <a:r>
              <a:rPr lang="en-US" dirty="0">
                <a:latin typeface="Comic Sans MS" panose="030F0702030302020204" pitchFamily="66" charset="0"/>
              </a:rPr>
              <a:t>Group activities</a:t>
            </a:r>
          </a:p>
          <a:p>
            <a:r>
              <a:rPr lang="en-US" dirty="0">
                <a:latin typeface="Comic Sans MS" panose="030F0702030302020204" pitchFamily="66" charset="0"/>
              </a:rPr>
              <a:t>summary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7552538" y="1596177"/>
            <a:ext cx="5105400" cy="3424107"/>
          </a:xfrm>
        </p:spPr>
        <p:txBody>
          <a:bodyPr/>
          <a:lstStyle/>
          <a:p>
            <a:r>
              <a:rPr lang="en-US" dirty="0" err="1">
                <a:latin typeface="Comic Sans MS" panose="030F0702030302020204" pitchFamily="66" charset="0"/>
              </a:rPr>
              <a:t>Powerpoint</a:t>
            </a:r>
            <a:endParaRPr lang="en-US" dirty="0">
              <a:latin typeface="Comic Sans MS" panose="030F0702030302020204" pitchFamily="66" charset="0"/>
            </a:endParaRPr>
          </a:p>
          <a:p>
            <a:r>
              <a:rPr lang="en-US" dirty="0">
                <a:latin typeface="Comic Sans MS" panose="030F0702030302020204" pitchFamily="66" charset="0"/>
              </a:rPr>
              <a:t>VIDEO</a:t>
            </a:r>
          </a:p>
          <a:p>
            <a:r>
              <a:rPr lang="en-US" dirty="0" smtClean="0">
                <a:latin typeface="Comic Sans MS" panose="030F0702030302020204" pitchFamily="66" charset="0"/>
              </a:rPr>
              <a:t>Activities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1454" y="4219546"/>
            <a:ext cx="67447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You will learn about Steve Jobs. There will also be an activity where you make the case for Steve Jobs – based on the discussion of Task vs People Method with a discussion of Leader vs Manager……………………….Each team will contribute 3 examples in each area based on the information provided. Success will be evidenced by group activity, discussion and hands on learning – we will watch a video  </a:t>
            </a:r>
            <a:r>
              <a:rPr lang="en-US" dirty="0">
                <a:latin typeface="Comic Sans MS" panose="030F0702030302020204" pitchFamily="66" charset="0"/>
                <a:hlinkClick r:id="rId2"/>
              </a:rPr>
              <a:t>https://www.youtube.com/watch?v=K-Yv-UdsmSo</a:t>
            </a:r>
            <a:r>
              <a:rPr lang="en-US" dirty="0">
                <a:latin typeface="Comic Sans MS" panose="030F0702030302020204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55901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BRIEF BIO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761688"/>
            <a:ext cx="10363826" cy="4311941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Steven Paul "Steve" Jobs; February 24, 1955 – October 5, 2011) </a:t>
            </a:r>
          </a:p>
          <a:p>
            <a:r>
              <a:rPr lang="en-US" dirty="0">
                <a:latin typeface="Comic Sans MS" panose="030F0702030302020204" pitchFamily="66" charset="0"/>
              </a:rPr>
              <a:t>American information technology entrepreneur and inventor. He was the </a:t>
            </a:r>
            <a:r>
              <a:rPr lang="en-US" u="sng" dirty="0">
                <a:latin typeface="Comic Sans MS" panose="030F0702030302020204" pitchFamily="66" charset="0"/>
              </a:rPr>
              <a:t>co-founder, chairman, and chief executive officer (CEO) of Apple Inc.; </a:t>
            </a:r>
          </a:p>
          <a:p>
            <a:r>
              <a:rPr lang="en-US" u="sng" dirty="0">
                <a:latin typeface="Comic Sans MS" panose="030F0702030302020204" pitchFamily="66" charset="0"/>
              </a:rPr>
              <a:t>CEO and largest shareholder of Pixar Animation Studios;[3] </a:t>
            </a:r>
          </a:p>
          <a:p>
            <a:r>
              <a:rPr lang="en-US" dirty="0">
                <a:latin typeface="Comic Sans MS" panose="030F0702030302020204" pitchFamily="66" charset="0"/>
              </a:rPr>
              <a:t>a member of The Walt Disney Company's board of directors following its acquisition of Pixar; and founder, chairman, and </a:t>
            </a:r>
            <a:r>
              <a:rPr lang="en-US" u="sng" dirty="0">
                <a:latin typeface="Comic Sans MS" panose="030F0702030302020204" pitchFamily="66" charset="0"/>
              </a:rPr>
              <a:t>CEO of NeXT Inc. </a:t>
            </a:r>
          </a:p>
          <a:p>
            <a:r>
              <a:rPr lang="en-US" dirty="0">
                <a:latin typeface="Comic Sans MS" panose="030F0702030302020204" pitchFamily="66" charset="0"/>
              </a:rPr>
              <a:t>Jobs is widely recognized as a pioneer of the microcomputer revolution of the 1970s, along with Apple co-founder Steve Wozniak. Shortly after his death, </a:t>
            </a:r>
            <a:r>
              <a:rPr lang="en-US" dirty="0" err="1">
                <a:latin typeface="Comic Sans MS" panose="030F0702030302020204" pitchFamily="66" charset="0"/>
              </a:rPr>
              <a:t>Jobs's</a:t>
            </a:r>
            <a:r>
              <a:rPr lang="en-US" dirty="0">
                <a:latin typeface="Comic Sans MS" panose="030F0702030302020204" pitchFamily="66" charset="0"/>
              </a:rPr>
              <a:t> official biographer, Walter Isaacson, described him as a</a:t>
            </a:r>
          </a:p>
          <a:p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u="sng" dirty="0">
                <a:latin typeface="Comic Sans MS" panose="030F0702030302020204" pitchFamily="66" charset="0"/>
              </a:rPr>
              <a:t>"creative entrepreneur whose passion for perfection and ferocious drive revolutionized six industries: personal computers, animated movies, music, phones, tablet computing, and digital publishing."</a:t>
            </a:r>
            <a:r>
              <a:rPr lang="en-US" dirty="0">
                <a:latin typeface="Comic Sans MS" panose="030F0702030302020204" pitchFamily="66" charset="0"/>
              </a:rPr>
              <a:t>[2] </a:t>
            </a:r>
          </a:p>
          <a:p>
            <a:r>
              <a:rPr lang="en-US" dirty="0">
                <a:latin typeface="Comic Sans MS" panose="030F0702030302020204" pitchFamily="66" charset="0"/>
                <a:hlinkClick r:id="rId2"/>
              </a:rPr>
              <a:t>BIOGRAPHY BIO OF STEVE JOBS</a:t>
            </a:r>
            <a:endParaRPr lang="en-US" dirty="0">
              <a:latin typeface="Comic Sans MS" panose="030F0702030302020204" pitchFamily="66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85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729" y="904522"/>
            <a:ext cx="10688542" cy="50489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76969" y="427839"/>
            <a:ext cx="3322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I Boat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491367" y="427839"/>
            <a:ext cx="1115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At 2:26</a:t>
            </a:r>
          </a:p>
        </p:txBody>
      </p:sp>
    </p:spTree>
    <p:extLst>
      <p:ext uri="{BB962C8B-B14F-4D97-AF65-F5344CB8AC3E}">
        <p14:creationId xmlns:p14="http://schemas.microsoft.com/office/powerpoint/2010/main" val="3876929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ACTIVITY</a:t>
            </a:r>
            <a:br>
              <a:rPr lang="en-US" dirty="0">
                <a:latin typeface="Comic Sans MS" panose="030F0702030302020204" pitchFamily="66" charset="0"/>
              </a:rPr>
            </a:br>
            <a:r>
              <a:rPr lang="en-US" sz="2400" dirty="0">
                <a:latin typeface="Comic Sans MS" panose="030F0702030302020204" pitchFamily="66" charset="0"/>
              </a:rPr>
              <a:t>use video, case, YOUR PERSONAL KNOWLEDGE and a brief biography - TO LIST 3 EXAMPLES OF EACH</a:t>
            </a:r>
            <a:br>
              <a:rPr lang="en-US" sz="2400" dirty="0">
                <a:latin typeface="Comic Sans MS" panose="030F0702030302020204" pitchFamily="66" charset="0"/>
              </a:rPr>
            </a:br>
            <a:r>
              <a:rPr lang="en-US" sz="2400" dirty="0">
                <a:latin typeface="Comic Sans MS" panose="030F0702030302020204" pitchFamily="66" charset="0"/>
              </a:rPr>
              <a:t>Question – DISCUSSION……TIME WILL BE A 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omic Sans MS" panose="030F0702030302020204" pitchFamily="66" charset="0"/>
              </a:rPr>
              <a:t>TEAM 1 – The IMACS</a:t>
            </a:r>
          </a:p>
          <a:p>
            <a:pPr marL="0" indent="0">
              <a:buNone/>
            </a:pPr>
            <a:r>
              <a:rPr lang="en-US" dirty="0">
                <a:latin typeface="Comic Sans MS" panose="030F0702030302020204" pitchFamily="66" charset="0"/>
              </a:rPr>
              <a:t>TASK </a:t>
            </a:r>
            <a:r>
              <a:rPr lang="en-US" dirty="0" smtClean="0">
                <a:latin typeface="Comic Sans MS" panose="030F0702030302020204" pitchFamily="66" charset="0"/>
              </a:rPr>
              <a:t>- </a:t>
            </a:r>
            <a:r>
              <a:rPr lang="en-US" dirty="0">
                <a:latin typeface="Comic Sans MS" panose="030F0702030302020204" pitchFamily="66" charset="0"/>
              </a:rPr>
              <a:t>STEVE JOBS WAS A TASK METHOD LEADER BECAUSE…….</a:t>
            </a:r>
          </a:p>
          <a:p>
            <a:pPr marL="0" indent="0">
              <a:buNone/>
            </a:pPr>
            <a:r>
              <a:rPr lang="en-US" dirty="0">
                <a:latin typeface="Comic Sans MS" panose="030F0702030302020204" pitchFamily="66" charset="0"/>
              </a:rPr>
              <a:t>1.                       2.                   3.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omic Sans MS" panose="030F0702030302020204" pitchFamily="66" charset="0"/>
              </a:rPr>
              <a:t>TEAM 2 – The IPADS</a:t>
            </a:r>
          </a:p>
          <a:p>
            <a:pPr marL="0" indent="0">
              <a:buNone/>
            </a:pPr>
            <a:r>
              <a:rPr lang="en-US" dirty="0">
                <a:latin typeface="Comic Sans MS" panose="030F0702030302020204" pitchFamily="66" charset="0"/>
              </a:rPr>
              <a:t>TASK </a:t>
            </a:r>
            <a:r>
              <a:rPr lang="en-US" dirty="0" smtClean="0">
                <a:latin typeface="Comic Sans MS" panose="030F0702030302020204" pitchFamily="66" charset="0"/>
              </a:rPr>
              <a:t>- </a:t>
            </a:r>
            <a:r>
              <a:rPr lang="en-US" dirty="0">
                <a:latin typeface="Comic Sans MS" panose="030F0702030302020204" pitchFamily="66" charset="0"/>
              </a:rPr>
              <a:t>PEOPLE METHOD LEADER BECAUSE………….</a:t>
            </a:r>
          </a:p>
          <a:p>
            <a:pPr marL="0" indent="0">
              <a:buNone/>
            </a:pPr>
            <a:r>
              <a:rPr lang="en-US" dirty="0">
                <a:latin typeface="Comic Sans MS" panose="030F0702030302020204" pitchFamily="66" charset="0"/>
              </a:rPr>
              <a:t>1.                       2.                   3.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845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STEVE JOBS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IN VIDEO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IN WORDS – brief bio, Case Handout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423" y="3032400"/>
            <a:ext cx="1089200" cy="7887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3819" y="3317625"/>
            <a:ext cx="3203866" cy="24735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1472" y="3565321"/>
            <a:ext cx="4118232" cy="256703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23215" y="400814"/>
            <a:ext cx="1988016" cy="149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42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88191" y="1954635"/>
            <a:ext cx="723969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8788" indent="-458788">
              <a:buFont typeface="Wingdings" pitchFamily="2" charset="2"/>
              <a:buChar char="ð"/>
            </a:pPr>
            <a:r>
              <a:rPr lang="en-US" sz="3600" dirty="0">
                <a:latin typeface="Comic Sans MS" panose="030F0702030302020204" pitchFamily="66" charset="0"/>
              </a:rPr>
              <a:t>The ability to influence people and  to reach goals</a:t>
            </a:r>
          </a:p>
          <a:p>
            <a:pPr marL="458788" indent="-458788">
              <a:buFont typeface="Wingdings" pitchFamily="2" charset="2"/>
              <a:buChar char="ð"/>
            </a:pPr>
            <a:r>
              <a:rPr lang="en-US" sz="3600" dirty="0">
                <a:latin typeface="Comic Sans MS" panose="030F0702030302020204" pitchFamily="66" charset="0"/>
              </a:rPr>
              <a:t>Leadership takes energy</a:t>
            </a:r>
          </a:p>
          <a:p>
            <a:pPr marL="458788" indent="-458788">
              <a:buFont typeface="Wingdings" pitchFamily="2" charset="2"/>
              <a:buChar char="ð"/>
            </a:pPr>
            <a:r>
              <a:rPr lang="en-US" sz="3600" dirty="0">
                <a:latin typeface="Comic Sans MS" panose="030F0702030302020204" pitchFamily="66" charset="0"/>
              </a:rPr>
              <a:t>Leadership is about “people” - not task information or problems.</a:t>
            </a:r>
          </a:p>
          <a:p>
            <a:pPr marL="458788" indent="-458788">
              <a:buFont typeface="Wingdings" pitchFamily="2" charset="2"/>
              <a:buChar char="ð"/>
            </a:pPr>
            <a:r>
              <a:rPr lang="en-US" sz="3600" dirty="0">
                <a:latin typeface="Comic Sans MS" panose="030F0702030302020204" pitchFamily="66" charset="0"/>
              </a:rPr>
              <a:t>Leadership uses power</a:t>
            </a:r>
          </a:p>
        </p:txBody>
      </p:sp>
    </p:spTree>
    <p:extLst>
      <p:ext uri="{BB962C8B-B14F-4D97-AF65-F5344CB8AC3E}">
        <p14:creationId xmlns:p14="http://schemas.microsoft.com/office/powerpoint/2010/main" val="1005445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49260" y="1626679"/>
            <a:ext cx="8560141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sz="4000" dirty="0"/>
              <a:t>…. </a:t>
            </a:r>
            <a:r>
              <a:rPr lang="en-US" sz="4000" dirty="0">
                <a:latin typeface="Comic Sans MS" panose="030F0702030302020204" pitchFamily="66" charset="0"/>
              </a:rPr>
              <a:t>Is a process of creating vision, inspiring commitment and directing people to a common goal……</a:t>
            </a:r>
          </a:p>
          <a:p>
            <a:r>
              <a:rPr lang="en-US" sz="4000" dirty="0">
                <a:latin typeface="Comic Sans MS" panose="030F0702030302020204" pitchFamily="66" charset="0"/>
              </a:rPr>
              <a:t>… Great leaders get extra ordinary things done in organization……</a:t>
            </a:r>
          </a:p>
          <a:p>
            <a:r>
              <a:rPr lang="en-US" sz="4000" dirty="0">
                <a:latin typeface="Comic Sans MS" panose="030F0702030302020204" pitchFamily="66" charset="0"/>
              </a:rPr>
              <a:t>Leaders and </a:t>
            </a:r>
            <a:r>
              <a:rPr lang="en-US" sz="4000" b="1" dirty="0">
                <a:latin typeface="Comic Sans MS" panose="030F0702030302020204" pitchFamily="66" charset="0"/>
              </a:rPr>
              <a:t>managers may not</a:t>
            </a:r>
            <a:r>
              <a:rPr lang="en-US" sz="4000" dirty="0">
                <a:latin typeface="Comic Sans MS" panose="030F0702030302020204" pitchFamily="66" charset="0"/>
              </a:rPr>
              <a:t> be the same thing…..</a:t>
            </a:r>
          </a:p>
        </p:txBody>
      </p:sp>
    </p:spTree>
    <p:extLst>
      <p:ext uri="{BB962C8B-B14F-4D97-AF65-F5344CB8AC3E}">
        <p14:creationId xmlns:p14="http://schemas.microsoft.com/office/powerpoint/2010/main" val="3364436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5386" y="123567"/>
            <a:ext cx="10364451" cy="1596177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Leader versus Manager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2397" y="1610686"/>
            <a:ext cx="1135030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8788" indent="-458788">
              <a:lnSpc>
                <a:spcPct val="90000"/>
              </a:lnSpc>
              <a:buNone/>
            </a:pPr>
            <a:r>
              <a:rPr lang="en-US" sz="3600" u="sng" dirty="0">
                <a:latin typeface="Comic Sans MS" panose="030F0702030302020204" pitchFamily="66" charset="0"/>
              </a:rPr>
              <a:t>Management Power</a:t>
            </a:r>
            <a:r>
              <a:rPr lang="en-US" sz="3600" dirty="0">
                <a:latin typeface="Comic Sans MS" panose="030F0702030302020204" pitchFamily="66" charset="0"/>
              </a:rPr>
              <a:t>:</a:t>
            </a:r>
          </a:p>
          <a:p>
            <a:pPr marL="458788" indent="-458788">
              <a:lnSpc>
                <a:spcPct val="90000"/>
              </a:lnSpc>
              <a:buFont typeface="Wingdings" pitchFamily="2" charset="2"/>
              <a:buChar char="@"/>
            </a:pPr>
            <a:r>
              <a:rPr lang="en-US" sz="3600" dirty="0">
                <a:latin typeface="Comic Sans MS" panose="030F0702030302020204" pitchFamily="66" charset="0"/>
              </a:rPr>
              <a:t>Comes from the organizational structure – from a position.</a:t>
            </a:r>
          </a:p>
          <a:p>
            <a:pPr marL="458788" indent="-458788">
              <a:lnSpc>
                <a:spcPct val="90000"/>
              </a:lnSpc>
              <a:buFont typeface="Wingdings" pitchFamily="2" charset="2"/>
              <a:buChar char="@"/>
            </a:pPr>
            <a:r>
              <a:rPr lang="en-US" sz="3600" dirty="0">
                <a:latin typeface="Comic Sans MS" panose="030F0702030302020204" pitchFamily="66" charset="0"/>
              </a:rPr>
              <a:t>Promotes stability, order and problem solving within the structure, within the rules.</a:t>
            </a:r>
          </a:p>
          <a:p>
            <a:pPr marL="458788" indent="-458788">
              <a:lnSpc>
                <a:spcPct val="90000"/>
              </a:lnSpc>
              <a:buNone/>
            </a:pPr>
            <a:r>
              <a:rPr lang="en-US" sz="3600" u="sng" dirty="0">
                <a:latin typeface="Comic Sans MS" panose="030F0702030302020204" pitchFamily="66" charset="0"/>
              </a:rPr>
              <a:t>Leadership Power</a:t>
            </a:r>
            <a:r>
              <a:rPr lang="en-US" sz="3600" dirty="0">
                <a:latin typeface="Comic Sans MS" panose="030F0702030302020204" pitchFamily="66" charset="0"/>
              </a:rPr>
              <a:t>:</a:t>
            </a:r>
          </a:p>
          <a:p>
            <a:pPr marL="458788" indent="-458788">
              <a:lnSpc>
                <a:spcPct val="90000"/>
              </a:lnSpc>
              <a:buFont typeface="Wingdings" pitchFamily="2" charset="2"/>
              <a:buChar char="@"/>
            </a:pPr>
            <a:r>
              <a:rPr lang="en-US" sz="3600" dirty="0">
                <a:latin typeface="Comic Sans MS" panose="030F0702030302020204" pitchFamily="66" charset="0"/>
              </a:rPr>
              <a:t>Comes from the person - from personal interests, goals, and values.</a:t>
            </a:r>
          </a:p>
          <a:p>
            <a:pPr marL="458788" indent="-458788">
              <a:lnSpc>
                <a:spcPct val="90000"/>
              </a:lnSpc>
              <a:buFont typeface="Wingdings" pitchFamily="2" charset="2"/>
              <a:buChar char="@"/>
            </a:pPr>
            <a:r>
              <a:rPr lang="en-US" sz="3600" dirty="0">
                <a:latin typeface="Comic Sans MS" panose="030F0702030302020204" pitchFamily="66" charset="0"/>
              </a:rPr>
              <a:t>Promotes vision, creativity, and change – new ways.</a:t>
            </a:r>
          </a:p>
        </p:txBody>
      </p:sp>
    </p:spTree>
    <p:extLst>
      <p:ext uri="{BB962C8B-B14F-4D97-AF65-F5344CB8AC3E}">
        <p14:creationId xmlns:p14="http://schemas.microsoft.com/office/powerpoint/2010/main" val="9557102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LEADER OR MANAGER or manager or leader - WHICH IS WHICH??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>
                <a:latin typeface="Comic Sans MS" panose="030F0702030302020204" pitchFamily="66" charset="0"/>
              </a:rPr>
              <a:t>Position power</a:t>
            </a:r>
          </a:p>
          <a:p>
            <a:pPr>
              <a:buFont typeface="Wingdings" pitchFamily="2" charset="2"/>
              <a:buChar char="v"/>
            </a:pPr>
            <a:r>
              <a:rPr lang="en-US" dirty="0">
                <a:latin typeface="Comic Sans MS" panose="030F0702030302020204" pitchFamily="66" charset="0"/>
              </a:rPr>
              <a:t>Structured</a:t>
            </a:r>
          </a:p>
          <a:p>
            <a:pPr>
              <a:buFont typeface="Wingdings" pitchFamily="2" charset="2"/>
              <a:buChar char="v"/>
            </a:pPr>
            <a:r>
              <a:rPr lang="en-US" dirty="0">
                <a:latin typeface="Comic Sans MS" panose="030F0702030302020204" pitchFamily="66" charset="0"/>
              </a:rPr>
              <a:t>Problem solver</a:t>
            </a:r>
          </a:p>
          <a:p>
            <a:pPr>
              <a:buFont typeface="Wingdings" pitchFamily="2" charset="2"/>
              <a:buChar char="v"/>
            </a:pPr>
            <a:r>
              <a:rPr lang="en-US" dirty="0">
                <a:latin typeface="Comic Sans MS" panose="030F0702030302020204" pitchFamily="66" charset="0"/>
              </a:rPr>
              <a:t>Authoritative</a:t>
            </a:r>
          </a:p>
          <a:p>
            <a:pPr>
              <a:buFont typeface="Wingdings" pitchFamily="2" charset="2"/>
              <a:buChar char="v"/>
            </a:pPr>
            <a:r>
              <a:rPr lang="en-US" dirty="0">
                <a:latin typeface="Comic Sans MS" panose="030F0702030302020204" pitchFamily="66" charset="0"/>
              </a:rPr>
              <a:t>Stabilizing</a:t>
            </a:r>
          </a:p>
          <a:p>
            <a:pPr>
              <a:buFont typeface="Wingdings" pitchFamily="2" charset="2"/>
              <a:buChar char="v"/>
            </a:pPr>
            <a:r>
              <a:rPr lang="en-US" dirty="0">
                <a:latin typeface="Comic Sans MS" panose="030F0702030302020204" pitchFamily="66" charset="0"/>
              </a:rPr>
              <a:t>Rational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325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en-US" sz="8000" dirty="0">
                <a:latin typeface="Comic Sans MS" panose="030F0702030302020204" pitchFamily="66" charset="0"/>
              </a:rPr>
              <a:t>Vision</a:t>
            </a:r>
          </a:p>
          <a:p>
            <a:pPr>
              <a:buFont typeface="Wingdings" pitchFamily="2" charset="2"/>
              <a:buChar char="v"/>
            </a:pPr>
            <a:r>
              <a:rPr lang="en-US" sz="8000" dirty="0">
                <a:latin typeface="Comic Sans MS" panose="030F0702030302020204" pitchFamily="66" charset="0"/>
              </a:rPr>
              <a:t>Passion</a:t>
            </a:r>
          </a:p>
          <a:p>
            <a:pPr>
              <a:buFont typeface="Wingdings" pitchFamily="2" charset="2"/>
              <a:buChar char="v"/>
            </a:pPr>
            <a:r>
              <a:rPr lang="en-US" sz="8000" dirty="0">
                <a:latin typeface="Comic Sans MS" panose="030F0702030302020204" pitchFamily="66" charset="0"/>
              </a:rPr>
              <a:t>Flexibility</a:t>
            </a:r>
          </a:p>
          <a:p>
            <a:pPr>
              <a:buFont typeface="Wingdings" pitchFamily="2" charset="2"/>
              <a:buChar char="v"/>
            </a:pPr>
            <a:r>
              <a:rPr lang="en-US" sz="8000" dirty="0">
                <a:latin typeface="Comic Sans MS" panose="030F0702030302020204" pitchFamily="66" charset="0"/>
              </a:rPr>
              <a:t>Imaginative</a:t>
            </a:r>
          </a:p>
          <a:p>
            <a:pPr>
              <a:buFont typeface="Wingdings" pitchFamily="2" charset="2"/>
              <a:buChar char="v"/>
            </a:pPr>
            <a:r>
              <a:rPr lang="en-US" sz="8000" dirty="0">
                <a:latin typeface="Comic Sans MS" panose="030F0702030302020204" pitchFamily="66" charset="0"/>
              </a:rPr>
              <a:t>Innovative</a:t>
            </a:r>
          </a:p>
          <a:p>
            <a:pPr>
              <a:buFont typeface="Wingdings" pitchFamily="2" charset="2"/>
              <a:buChar char="v"/>
            </a:pPr>
            <a:r>
              <a:rPr lang="en-US" sz="8000" dirty="0">
                <a:latin typeface="Comic Sans MS" panose="030F0702030302020204" pitchFamily="66" charset="0"/>
              </a:rPr>
              <a:t>Experimental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3774" y="1921561"/>
            <a:ext cx="3221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MANAGER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72200" y="1921561"/>
            <a:ext cx="3221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LEADER</a:t>
            </a:r>
          </a:p>
        </p:txBody>
      </p:sp>
    </p:spTree>
    <p:extLst>
      <p:ext uri="{BB962C8B-B14F-4D97-AF65-F5344CB8AC3E}">
        <p14:creationId xmlns:p14="http://schemas.microsoft.com/office/powerpoint/2010/main" val="31355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3683" y="241013"/>
            <a:ext cx="10364451" cy="1596177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Task Method Leaders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v"/>
            </a:pPr>
            <a:endParaRPr lang="en-US" dirty="0"/>
          </a:p>
          <a:p>
            <a:pPr lvl="0">
              <a:buFont typeface="Wingdings" pitchFamily="2" charset="2"/>
              <a:buChar char="v"/>
            </a:pPr>
            <a:endParaRPr lang="en-US" dirty="0"/>
          </a:p>
          <a:p>
            <a:pPr lvl="0">
              <a:buFont typeface="Wingdings" pitchFamily="2" charset="2"/>
              <a:buChar char="v"/>
            </a:pPr>
            <a:endParaRPr lang="en-US" dirty="0"/>
          </a:p>
          <a:p>
            <a:pPr lvl="0">
              <a:buFont typeface="Wingdings" pitchFamily="2" charset="2"/>
              <a:buChar char="v"/>
            </a:pPr>
            <a:endParaRPr lang="en-US" dirty="0"/>
          </a:p>
          <a:p>
            <a:pPr lvl="0">
              <a:buFont typeface="Wingdings" pitchFamily="2" charset="2"/>
              <a:buChar char="v"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35187" y="1837190"/>
            <a:ext cx="909366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4">
              <a:buFont typeface="Wingdings" pitchFamily="2" charset="2"/>
              <a:buChar char="v"/>
            </a:pPr>
            <a:r>
              <a:rPr lang="en-US" dirty="0">
                <a:latin typeface="Comic Sans MS" panose="030F0702030302020204" pitchFamily="66" charset="0"/>
              </a:rPr>
              <a:t>set rules</a:t>
            </a:r>
          </a:p>
          <a:p>
            <a:pPr lvl="3">
              <a:buFont typeface="Wingdings" pitchFamily="2" charset="2"/>
              <a:buChar char="v"/>
            </a:pPr>
            <a:r>
              <a:rPr lang="en-US" dirty="0">
                <a:latin typeface="Comic Sans MS" panose="030F0702030302020204" pitchFamily="66" charset="0"/>
              </a:rPr>
              <a:t>meets deadlines</a:t>
            </a:r>
          </a:p>
          <a:p>
            <a:pPr lvl="3">
              <a:buFont typeface="Wingdings" pitchFamily="2" charset="2"/>
              <a:buChar char="v"/>
            </a:pPr>
            <a:r>
              <a:rPr lang="en-US" dirty="0">
                <a:latin typeface="Comic Sans MS" panose="030F0702030302020204" pitchFamily="66" charset="0"/>
              </a:rPr>
              <a:t>shows how to improve performance</a:t>
            </a:r>
          </a:p>
          <a:p>
            <a:pPr lvl="3">
              <a:buFont typeface="Wingdings" pitchFamily="2" charset="2"/>
              <a:buChar char="v"/>
            </a:pPr>
            <a:r>
              <a:rPr lang="en-US" dirty="0">
                <a:latin typeface="Comic Sans MS" panose="030F0702030302020204" pitchFamily="66" charset="0"/>
              </a:rPr>
              <a:t>becomes more efficient</a:t>
            </a:r>
          </a:p>
          <a:p>
            <a:pPr>
              <a:buNone/>
            </a:pPr>
            <a:r>
              <a:rPr lang="en-US" b="1" dirty="0">
                <a:latin typeface="Comic Sans MS" panose="030F0702030302020204" pitchFamily="66" charset="0"/>
              </a:rPr>
              <a:t>				</a:t>
            </a:r>
          </a:p>
          <a:p>
            <a:pPr>
              <a:buNone/>
            </a:pPr>
            <a:r>
              <a:rPr lang="en-US" b="1" dirty="0">
                <a:latin typeface="Comic Sans MS" panose="030F0702030302020204" pitchFamily="66" charset="0"/>
              </a:rPr>
              <a:t>			Best for:</a:t>
            </a:r>
          </a:p>
          <a:p>
            <a:pPr lvl="5">
              <a:buFont typeface="Wingdings" pitchFamily="2" charset="2"/>
              <a:buChar char="Ø"/>
            </a:pPr>
            <a:r>
              <a:rPr lang="en-US" dirty="0">
                <a:latin typeface="Comic Sans MS" panose="030F0702030302020204" pitchFamily="66" charset="0"/>
              </a:rPr>
              <a:t>big projects</a:t>
            </a:r>
          </a:p>
          <a:p>
            <a:pPr lvl="4">
              <a:buFont typeface="Wingdings" pitchFamily="2" charset="2"/>
              <a:buChar char="Ø"/>
            </a:pPr>
            <a:r>
              <a:rPr lang="en-US" dirty="0">
                <a:latin typeface="Comic Sans MS" panose="030F0702030302020204" pitchFamily="66" charset="0"/>
              </a:rPr>
              <a:t>mechanical work</a:t>
            </a:r>
          </a:p>
          <a:p>
            <a:pPr lvl="3">
              <a:buFont typeface="Wingdings" pitchFamily="2" charset="2"/>
              <a:buChar char="Ø"/>
            </a:pPr>
            <a:r>
              <a:rPr lang="en-US" dirty="0">
                <a:latin typeface="Comic Sans MS" panose="030F0702030302020204" pitchFamily="66" charset="0"/>
              </a:rPr>
              <a:t>highly integrated work environments</a:t>
            </a:r>
          </a:p>
        </p:txBody>
      </p:sp>
    </p:spTree>
    <p:extLst>
      <p:ext uri="{BB962C8B-B14F-4D97-AF65-F5344CB8AC3E}">
        <p14:creationId xmlns:p14="http://schemas.microsoft.com/office/powerpoint/2010/main" val="2764396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74" y="123567"/>
            <a:ext cx="10364451" cy="1596177"/>
          </a:xfrm>
        </p:spPr>
        <p:txBody>
          <a:bodyPr/>
          <a:lstStyle/>
          <a:p>
            <a:pPr algn="ctr"/>
            <a:r>
              <a:rPr lang="en-US" b="1" dirty="0">
                <a:latin typeface="Comic Sans MS" panose="030F0702030302020204" pitchFamily="66" charset="0"/>
              </a:rPr>
              <a:t>People Method Leaders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4854608"/>
          </a:xfrm>
        </p:spPr>
        <p:txBody>
          <a:bodyPr>
            <a:normAutofit/>
          </a:bodyPr>
          <a:lstStyle/>
          <a:p>
            <a:pPr lvl="2">
              <a:buFont typeface="Wingdings" pitchFamily="2" charset="2"/>
              <a:buChar char="v"/>
            </a:pPr>
            <a:r>
              <a:rPr lang="en-US" dirty="0">
                <a:latin typeface="Comic Sans MS" panose="030F0702030302020204" pitchFamily="66" charset="0"/>
              </a:rPr>
              <a:t>praises and rewards</a:t>
            </a:r>
          </a:p>
          <a:p>
            <a:pPr lvl="2">
              <a:buFont typeface="Wingdings" pitchFamily="2" charset="2"/>
              <a:buChar char="v"/>
            </a:pPr>
            <a:r>
              <a:rPr lang="en-US" dirty="0">
                <a:latin typeface="Comic Sans MS" panose="030F0702030302020204" pitchFamily="66" charset="0"/>
              </a:rPr>
              <a:t>listens</a:t>
            </a:r>
          </a:p>
          <a:p>
            <a:pPr lvl="2">
              <a:buFont typeface="Wingdings" pitchFamily="2" charset="2"/>
              <a:buChar char="v"/>
            </a:pPr>
            <a:r>
              <a:rPr lang="en-US" dirty="0">
                <a:latin typeface="Comic Sans MS" panose="030F0702030302020204" pitchFamily="66" charset="0"/>
              </a:rPr>
              <a:t>informs</a:t>
            </a:r>
          </a:p>
          <a:p>
            <a:pPr lvl="2">
              <a:buFont typeface="Wingdings" pitchFamily="2" charset="2"/>
              <a:buChar char="v"/>
            </a:pPr>
            <a:r>
              <a:rPr lang="en-US" dirty="0">
                <a:latin typeface="Comic Sans MS" panose="030F0702030302020204" pitchFamily="66" charset="0"/>
              </a:rPr>
              <a:t>builds teams</a:t>
            </a:r>
          </a:p>
          <a:p>
            <a:pPr lvl="2">
              <a:buFont typeface="Wingdings" pitchFamily="2" charset="2"/>
              <a:buChar char="v"/>
            </a:pPr>
            <a:r>
              <a:rPr lang="en-US" dirty="0">
                <a:latin typeface="Comic Sans MS" panose="030F0702030302020204" pitchFamily="66" charset="0"/>
              </a:rPr>
              <a:t>allows employees chance to do it their way </a:t>
            </a:r>
          </a:p>
          <a:p>
            <a:pPr lvl="0">
              <a:buNone/>
            </a:pPr>
            <a:r>
              <a:rPr lang="en-US" b="1" dirty="0">
                <a:latin typeface="Comic Sans MS" panose="030F0702030302020204" pitchFamily="66" charset="0"/>
              </a:rPr>
              <a:t>Best for:</a:t>
            </a:r>
          </a:p>
          <a:p>
            <a:pPr lvl="0">
              <a:buFont typeface="Wingdings" pitchFamily="2" charset="2"/>
              <a:buChar char="Ø"/>
            </a:pPr>
            <a:r>
              <a:rPr lang="en-US" dirty="0">
                <a:latin typeface="Comic Sans MS" panose="030F0702030302020204" pitchFamily="66" charset="0"/>
              </a:rPr>
              <a:t>most companies and situations</a:t>
            </a:r>
          </a:p>
          <a:p>
            <a:pPr lvl="0">
              <a:buFont typeface="Wingdings" pitchFamily="2" charset="2"/>
              <a:buChar char="Ø"/>
            </a:pPr>
            <a:r>
              <a:rPr lang="en-US" dirty="0">
                <a:latin typeface="Comic Sans MS" panose="030F0702030302020204" pitchFamily="66" charset="0"/>
              </a:rPr>
              <a:t>where motivation and commitment are required by staff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latin typeface="Comic Sans MS" panose="030F0702030302020204" pitchFamily="66" charset="0"/>
              </a:rPr>
              <a:t>where creativity is valuable</a:t>
            </a:r>
          </a:p>
        </p:txBody>
      </p:sp>
    </p:spTree>
    <p:extLst>
      <p:ext uri="{BB962C8B-B14F-4D97-AF65-F5344CB8AC3E}">
        <p14:creationId xmlns:p14="http://schemas.microsoft.com/office/powerpoint/2010/main" val="2596129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Leadership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sz="4000" dirty="0"/>
          </a:p>
          <a:p>
            <a:pPr>
              <a:buNone/>
            </a:pPr>
            <a:endParaRPr lang="en-US" sz="4000" dirty="0"/>
          </a:p>
          <a:p>
            <a:pPr>
              <a:buNone/>
            </a:pPr>
            <a:endParaRPr lang="en-US" sz="4000" dirty="0"/>
          </a:p>
          <a:p>
            <a:pPr>
              <a:buNone/>
            </a:pPr>
            <a:r>
              <a:rPr lang="en-US" sz="4000" dirty="0"/>
              <a:t>		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49958" y="2726422"/>
            <a:ext cx="90601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4000" dirty="0">
                <a:latin typeface="Comic Sans MS" panose="030F0702030302020204" pitchFamily="66" charset="0"/>
              </a:rPr>
              <a:t>Leadership styles result from </a:t>
            </a:r>
          </a:p>
          <a:p>
            <a:pPr>
              <a:buNone/>
            </a:pPr>
            <a:r>
              <a:rPr lang="en-US" sz="4000" dirty="0">
                <a:latin typeface="Comic Sans MS" panose="030F0702030302020204" pitchFamily="66" charset="0"/>
              </a:rPr>
              <a:t>	different combinations of concerns </a:t>
            </a:r>
          </a:p>
          <a:p>
            <a:pPr>
              <a:buNone/>
            </a:pPr>
            <a:r>
              <a:rPr lang="en-US" sz="4000" dirty="0">
                <a:latin typeface="Comic Sans MS" panose="030F0702030302020204" pitchFamily="66" charset="0"/>
              </a:rPr>
              <a:t>		for task and people</a:t>
            </a:r>
          </a:p>
        </p:txBody>
      </p:sp>
    </p:spTree>
    <p:extLst>
      <p:ext uri="{BB962C8B-B14F-4D97-AF65-F5344CB8AC3E}">
        <p14:creationId xmlns:p14="http://schemas.microsoft.com/office/powerpoint/2010/main" val="1387388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ACTIVITY</a:t>
            </a:r>
            <a:br>
              <a:rPr lang="en-US" dirty="0">
                <a:latin typeface="Comic Sans MS" panose="030F0702030302020204" pitchFamily="66" charset="0"/>
              </a:rPr>
            </a:br>
            <a:r>
              <a:rPr lang="en-US" sz="2400" dirty="0">
                <a:latin typeface="Comic Sans MS" panose="030F0702030302020204" pitchFamily="66" charset="0"/>
              </a:rPr>
              <a:t>use video, case and a brief biography</a:t>
            </a:r>
            <a:br>
              <a:rPr lang="en-US" sz="2400" dirty="0">
                <a:latin typeface="Comic Sans MS" panose="030F0702030302020204" pitchFamily="66" charset="0"/>
              </a:rPr>
            </a:br>
            <a:r>
              <a:rPr lang="en-US" sz="2400" dirty="0">
                <a:latin typeface="Comic Sans MS" panose="030F0702030302020204" pitchFamily="66" charset="0"/>
              </a:rPr>
              <a:t>TO LIST 3 EXAMPLES OF EACH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Comic Sans MS" panose="030F0702030302020204" pitchFamily="66" charset="0"/>
              </a:rPr>
              <a:t>TEAM 1 – THE IMACS</a:t>
            </a:r>
          </a:p>
          <a:p>
            <a:pPr marL="0" indent="0">
              <a:buNone/>
            </a:pPr>
            <a:r>
              <a:rPr lang="en-US" dirty="0">
                <a:latin typeface="Comic Sans MS" panose="030F0702030302020204" pitchFamily="66" charset="0"/>
              </a:rPr>
              <a:t>TASK </a:t>
            </a:r>
            <a:r>
              <a:rPr lang="en-US" dirty="0" smtClean="0">
                <a:latin typeface="Comic Sans MS" panose="030F0702030302020204" pitchFamily="66" charset="0"/>
              </a:rPr>
              <a:t>- </a:t>
            </a:r>
            <a:r>
              <a:rPr lang="en-US" dirty="0">
                <a:latin typeface="Comic Sans MS" panose="030F0702030302020204" pitchFamily="66" charset="0"/>
              </a:rPr>
              <a:t>STEVE JOBS WAS A TASK METHOD LEADER BECAUSE…….</a:t>
            </a:r>
          </a:p>
          <a:p>
            <a:pPr marL="457200" indent="-457200">
              <a:buAutoNum type="arabicPeriod"/>
            </a:pPr>
            <a:r>
              <a:rPr lang="en-US" dirty="0">
                <a:latin typeface="Comic Sans MS" panose="030F0702030302020204" pitchFamily="66" charset="0"/>
              </a:rPr>
              <a:t>                  2.                   3.</a:t>
            </a:r>
          </a:p>
          <a:p>
            <a:pPr marL="457200" indent="-457200">
              <a:buAutoNum type="arabicPeriod"/>
            </a:pPr>
            <a:endParaRPr lang="en-US" dirty="0">
              <a:latin typeface="Comic Sans MS" panose="030F0702030302020204" pitchFamily="66" charset="0"/>
            </a:endParaRP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Comic Sans MS" panose="030F0702030302020204" pitchFamily="66" charset="0"/>
              </a:rPr>
              <a:t>TEAM 2 – THE IPADS</a:t>
            </a:r>
          </a:p>
          <a:p>
            <a:pPr marL="0" indent="0">
              <a:buNone/>
            </a:pPr>
            <a:r>
              <a:rPr lang="en-US" dirty="0">
                <a:latin typeface="Comic Sans MS" panose="030F0702030302020204" pitchFamily="66" charset="0"/>
              </a:rPr>
              <a:t>TASK </a:t>
            </a:r>
            <a:r>
              <a:rPr lang="en-US" dirty="0" smtClean="0">
                <a:latin typeface="Comic Sans MS" panose="030F0702030302020204" pitchFamily="66" charset="0"/>
              </a:rPr>
              <a:t>- </a:t>
            </a:r>
            <a:r>
              <a:rPr lang="en-US" dirty="0">
                <a:latin typeface="Comic Sans MS" panose="030F0702030302020204" pitchFamily="66" charset="0"/>
              </a:rPr>
              <a:t>PEOPLE METHOD LEADER BECAUSE………….</a:t>
            </a:r>
          </a:p>
          <a:p>
            <a:pPr marL="457200" indent="-457200">
              <a:buAutoNum type="arabicPeriod"/>
            </a:pPr>
            <a:r>
              <a:rPr lang="en-US" dirty="0">
                <a:latin typeface="Comic Sans MS" panose="030F0702030302020204" pitchFamily="66" charset="0"/>
              </a:rPr>
              <a:t>                    2.                   3.</a:t>
            </a:r>
          </a:p>
          <a:p>
            <a:pPr marL="457200" indent="-457200">
              <a:buAutoNum type="arabicPeriod"/>
            </a:pPr>
            <a:endParaRPr lang="en-US" dirty="0">
              <a:latin typeface="Comic Sans MS" panose="030F0702030302020204" pitchFamily="66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4544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86188" y="1786855"/>
            <a:ext cx="832187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Comic Sans MS" panose="030F0702030302020204" pitchFamily="66" charset="0"/>
              </a:rPr>
              <a:t>Introduction to STEVE JOBS</a:t>
            </a:r>
          </a:p>
          <a:p>
            <a:r>
              <a:rPr lang="en-US" sz="4400" dirty="0">
                <a:latin typeface="Comic Sans MS" panose="030F0702030302020204" pitchFamily="66" charset="0"/>
              </a:rPr>
              <a:t>TASK vs People Method</a:t>
            </a:r>
          </a:p>
          <a:p>
            <a:r>
              <a:rPr lang="en-US" sz="4400" dirty="0">
                <a:latin typeface="Comic Sans MS" panose="030F0702030302020204" pitchFamily="66" charset="0"/>
              </a:rPr>
              <a:t>Activity – Team 1 and Team 2 and Results…………</a:t>
            </a:r>
          </a:p>
          <a:p>
            <a:r>
              <a:rPr lang="en-US" sz="4400" dirty="0">
                <a:latin typeface="Comic Sans MS" panose="030F0702030302020204" pitchFamily="66" charset="0"/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2016143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Imacs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TEAM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0472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ipads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Team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8905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069" y="-19667"/>
            <a:ext cx="10311345" cy="6877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315883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189</TotalTime>
  <Words>612</Words>
  <Application>Microsoft Office PowerPoint</Application>
  <PresentationFormat>Widescreen</PresentationFormat>
  <Paragraphs>116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Comic Sans MS</vt:lpstr>
      <vt:lpstr>Tw Cen MT</vt:lpstr>
      <vt:lpstr>Wingdings</vt:lpstr>
      <vt:lpstr>Droplet</vt:lpstr>
      <vt:lpstr>ISW Lesson 3</vt:lpstr>
      <vt:lpstr>Introduction</vt:lpstr>
      <vt:lpstr>A BRIEF BIO</vt:lpstr>
      <vt:lpstr>PowerPoint Presentation</vt:lpstr>
      <vt:lpstr>ACTIVITY use video, case, YOUR PERSONAL KNOWLEDGE and a brief biography - TO LIST 3 EXAMPLES OF EACH Question – DISCUSSION……TIME WILL BE A CHALLENGE</vt:lpstr>
      <vt:lpstr>STEVE JOBS</vt:lpstr>
      <vt:lpstr>Leadership</vt:lpstr>
      <vt:lpstr>Leadership</vt:lpstr>
      <vt:lpstr>Leader versus Manager</vt:lpstr>
      <vt:lpstr>LEADER OR MANAGER or manager or leader - WHICH IS WHICH??</vt:lpstr>
      <vt:lpstr>Task Method Leaders</vt:lpstr>
      <vt:lpstr>People Method Leaders</vt:lpstr>
      <vt:lpstr>Leadership Styles</vt:lpstr>
      <vt:lpstr>ACTIVITY use video, case and a brief biography TO LIST 3 EXAMPLES OF EACH</vt:lpstr>
      <vt:lpstr>SUMMARY</vt:lpstr>
      <vt:lpstr>THE Imacs</vt:lpstr>
      <vt:lpstr>ipads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ISW Lesson 3</dc:title>
  <dc:creator>Peter Robertson</dc:creator>
  <cp:keywords>Steve Jobs</cp:keywords>
  <cp:lastModifiedBy>Robertson, Peter</cp:lastModifiedBy>
  <cp:revision>22</cp:revision>
  <cp:lastPrinted>2016-04-18T04:59:35Z</cp:lastPrinted>
  <dcterms:created xsi:type="dcterms:W3CDTF">2016-04-17T15:24:39Z</dcterms:created>
  <dcterms:modified xsi:type="dcterms:W3CDTF">2016-04-18T05:27:14Z</dcterms:modified>
</cp:coreProperties>
</file>