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Leadership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Leadership versus Management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8788" indent="-458788">
              <a:buFont typeface="Wingdings" pitchFamily="2" charset="2"/>
              <a:buChar char="ð"/>
            </a:pPr>
            <a:r>
              <a:rPr lang="en-US" dirty="0"/>
              <a:t>The ability to influence people and  to reach goals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dirty="0"/>
              <a:t>Leadership is about “people” - not task information or problems.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dirty="0"/>
              <a:t>Leadership takes energy</a:t>
            </a:r>
          </a:p>
          <a:p>
            <a:pPr marL="458788" indent="-458788">
              <a:buFont typeface="Wingdings" pitchFamily="2" charset="2"/>
              <a:buChar char="ð"/>
            </a:pPr>
            <a:r>
              <a:rPr lang="en-US" dirty="0"/>
              <a:t>Leadership uses power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 Is a process of creating vision, inspiring commitment and directing people to a common goal……</a:t>
            </a:r>
          </a:p>
          <a:p>
            <a:r>
              <a:rPr lang="en-US" dirty="0"/>
              <a:t>… Great leaders get extra ordinary things done in organization……</a:t>
            </a:r>
          </a:p>
          <a:p>
            <a:r>
              <a:rPr lang="en-US" dirty="0"/>
              <a:t>Leaders and </a:t>
            </a:r>
            <a:r>
              <a:rPr lang="en-US" b="1" dirty="0"/>
              <a:t>managers may not</a:t>
            </a:r>
            <a:r>
              <a:rPr lang="en-US" dirty="0"/>
              <a:t> be the same thing…..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 versus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8788" indent="-458788">
              <a:lnSpc>
                <a:spcPct val="90000"/>
              </a:lnSpc>
              <a:buFontTx/>
              <a:buNone/>
            </a:pPr>
            <a:r>
              <a:rPr lang="en-US" sz="3200" u="sng" dirty="0"/>
              <a:t>Management Power</a:t>
            </a:r>
            <a:r>
              <a:rPr lang="en-US" sz="3200" dirty="0"/>
              <a:t>: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200" dirty="0"/>
              <a:t>Comes from the organizational structure – from a position.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200" dirty="0"/>
              <a:t>Promotes stability, order and problem solving within the structure, within the rules.</a:t>
            </a:r>
          </a:p>
          <a:p>
            <a:pPr marL="458788" indent="-458788">
              <a:lnSpc>
                <a:spcPct val="90000"/>
              </a:lnSpc>
              <a:buFontTx/>
              <a:buNone/>
            </a:pPr>
            <a:r>
              <a:rPr lang="en-US" sz="3200" u="sng" dirty="0"/>
              <a:t>Leadership Power</a:t>
            </a:r>
            <a:r>
              <a:rPr lang="en-US" sz="3200" dirty="0"/>
              <a:t>: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200" dirty="0"/>
              <a:t>Comes from the person - from personal interests, goals, and values.</a:t>
            </a:r>
          </a:p>
          <a:p>
            <a:pPr marL="458788" indent="-458788">
              <a:lnSpc>
                <a:spcPct val="90000"/>
              </a:lnSpc>
              <a:buFont typeface="Wingdings" pitchFamily="2" charset="2"/>
              <a:buChar char="@"/>
            </a:pPr>
            <a:r>
              <a:rPr lang="en-US" sz="3200" dirty="0"/>
              <a:t>Promotes vision, creativity, and change – new ways.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 and Manager Qualities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6616" y="1722437"/>
            <a:ext cx="4038600" cy="4525963"/>
          </a:xfrm>
        </p:spPr>
        <p:txBody>
          <a:bodyPr/>
          <a:lstStyle/>
          <a:p>
            <a:pPr algn="ctr">
              <a:buNone/>
            </a:pPr>
            <a:r>
              <a:rPr lang="en-US" b="1" dirty="0"/>
              <a:t>Leader</a:t>
            </a:r>
          </a:p>
          <a:p>
            <a:pPr algn="ctr">
              <a:buNone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Vision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Passion</a:t>
            </a:r>
          </a:p>
          <a:p>
            <a:pPr>
              <a:buFont typeface="Wingdings" pitchFamily="2" charset="2"/>
              <a:buChar char="v"/>
            </a:pPr>
            <a:r>
              <a:rPr lang="en-US" dirty="0" err="1"/>
              <a:t>Flexiblity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Imaginative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Innovative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Experimental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/>
              <a:t>Manager</a:t>
            </a:r>
          </a:p>
          <a:p>
            <a:pPr algn="ctr">
              <a:buNone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Position power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Structured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Problem solver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Authoritative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Stabilizing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Rational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sz="4700" b="1" dirty="0"/>
              <a:t>Leadership Styles</a:t>
            </a:r>
            <a:br>
              <a:rPr lang="en-US" sz="4700" b="1" dirty="0"/>
            </a:br>
            <a:endParaRPr lang="en-US" sz="4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b="1" dirty="0"/>
              <a:t>ositive</a:t>
            </a:r>
            <a:r>
              <a:rPr lang="en-US" dirty="0"/>
              <a:t> leaders emphasize rewards and encouragement, while </a:t>
            </a:r>
            <a:r>
              <a:rPr lang="en-US" b="1" dirty="0"/>
              <a:t>negative</a:t>
            </a:r>
            <a:r>
              <a:rPr lang="en-US" dirty="0"/>
              <a:t> leaders emphasize punishments (they are bosses rather than leaders and the human cost is high).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Autocratic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Leaders centralize power and decision making on themselves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Employees have little participation in decision making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Focus on tasks and low concern for people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Negative approach, emphasizing punishment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Permits quick decisions but high absenteeism and turnover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Consultative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Leaders approach employees and ask for input prior to decisions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Leaders may or may not use employees’ ideas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If employees’ ideas use – positive impact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If employees’ ideas consistently not used – negative impact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Participative (Democratic) 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Decentralized authority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Employee involvement in decision making (employees’ ideas used)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Employees encouraged to express ideas and suggestions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More cohesive work groups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Trend towards this approach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Situations Where the Manger ‘Tells’ Staff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Where staff are inexperienced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staff do not wish to make decisions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rapid and direct control are needed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 Where staff have not used this approach before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Where staff do not have the information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Situations Where the Manager involves staff in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Where staff wish this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staff are experienced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creative decisions are important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staff are mature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staff commitment is critical for success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morale is high in a company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Where a company is well established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 can be: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Task  Oriented: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concerned about getting the job done – strongly supervisory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People Oriented: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concerned about building the team, and supporting the people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People usually work better in a </a:t>
            </a:r>
            <a:r>
              <a:rPr lang="en-US" b="1" dirty="0"/>
              <a:t>‘people-oriented’</a:t>
            </a:r>
            <a:r>
              <a:rPr lang="en-US" dirty="0"/>
              <a:t> environment because:</a:t>
            </a:r>
          </a:p>
          <a:p>
            <a:pPr>
              <a:buNone/>
            </a:pPr>
            <a:endParaRPr lang="en-US" dirty="0"/>
          </a:p>
          <a:p>
            <a:pPr lvl="0">
              <a:buFont typeface="Wingdings" pitchFamily="2" charset="2"/>
              <a:buChar char="v"/>
            </a:pPr>
            <a:r>
              <a:rPr lang="en-US" dirty="0"/>
              <a:t>they feel more involved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they are more committed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solving problems together they see as easier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they can bring more ideas to a problem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Task Method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set rules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meets deadlines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shows how to improve performance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becomes more efficient</a:t>
            </a:r>
          </a:p>
          <a:p>
            <a:pPr>
              <a:buNone/>
            </a:pPr>
            <a:r>
              <a:rPr lang="en-US" b="1" dirty="0"/>
              <a:t>Best for: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big projects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mechanical work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highly integrated work environments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People Method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praises and rewards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listens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informs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builds teams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allows employees chance to do it their way </a:t>
            </a:r>
          </a:p>
          <a:p>
            <a:pPr lvl="0">
              <a:buNone/>
            </a:pPr>
            <a:r>
              <a:rPr lang="en-US" b="1" dirty="0"/>
              <a:t>Best for: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most companies and situations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where motivation and commitment are required by staff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where creativity is valuable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Leadership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4000" dirty="0"/>
          </a:p>
          <a:p>
            <a:pPr>
              <a:buNone/>
            </a:pPr>
            <a:r>
              <a:rPr lang="en-US" sz="4000" dirty="0"/>
              <a:t>Leadership styles result from different combinations of concerns for task and people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Management or Leadership?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Management</a:t>
            </a:r>
            <a:r>
              <a:rPr lang="en-US" dirty="0"/>
              <a:t> involves using resources to achieve objectives: human resources, equipment, and information resources.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Leadership</a:t>
            </a:r>
            <a:r>
              <a:rPr lang="en-US" dirty="0"/>
              <a:t> involves achieving results through people.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181</TotalTime>
  <Words>543</Words>
  <Application>Microsoft Office PowerPoint</Application>
  <PresentationFormat>On-screen Show (4:3)</PresentationFormat>
  <Paragraphs>109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Century Gothic</vt:lpstr>
      <vt:lpstr>Verdana</vt:lpstr>
      <vt:lpstr>Wingdings</vt:lpstr>
      <vt:lpstr>Wingdings 2</vt:lpstr>
      <vt:lpstr>Verve</vt:lpstr>
      <vt:lpstr>Leadership</vt:lpstr>
      <vt:lpstr>Leadership</vt:lpstr>
      <vt:lpstr>Leadership</vt:lpstr>
      <vt:lpstr>Leader versus Manager</vt:lpstr>
      <vt:lpstr>Leader and Manager Qualities</vt:lpstr>
      <vt:lpstr> Leadership Styles </vt:lpstr>
      <vt:lpstr>Autocratic Leader</vt:lpstr>
      <vt:lpstr>Consultative Leader</vt:lpstr>
      <vt:lpstr>Participative (Democratic)  Leader</vt:lpstr>
      <vt:lpstr>Situations Where the Manger ‘Tells’ Staff </vt:lpstr>
      <vt:lpstr>Situations Where the Manager involves staff in decisions</vt:lpstr>
      <vt:lpstr>Leaders can be:</vt:lpstr>
      <vt:lpstr>Preference?</vt:lpstr>
      <vt:lpstr>Task Method Leaders</vt:lpstr>
      <vt:lpstr>People Method Leaders</vt:lpstr>
      <vt:lpstr>Leadership Styles</vt:lpstr>
      <vt:lpstr> Management or Leadership?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Peter Robertson</dc:creator>
  <cp:lastModifiedBy>Peter Robertson</cp:lastModifiedBy>
  <cp:revision>8</cp:revision>
  <dcterms:created xsi:type="dcterms:W3CDTF">2006-08-16T00:00:00Z</dcterms:created>
  <dcterms:modified xsi:type="dcterms:W3CDTF">2016-04-17T17:56:34Z</dcterms:modified>
</cp:coreProperties>
</file>