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56" r:id="rId2"/>
    <p:sldId id="257" r:id="rId3"/>
    <p:sldId id="323" r:id="rId4"/>
    <p:sldId id="325" r:id="rId5"/>
    <p:sldId id="324" r:id="rId6"/>
    <p:sldId id="326" r:id="rId7"/>
    <p:sldId id="327" r:id="rId8"/>
    <p:sldId id="328" r:id="rId9"/>
    <p:sldId id="329" r:id="rId10"/>
    <p:sldId id="330" r:id="rId11"/>
    <p:sldId id="331" r:id="rId12"/>
    <p:sldId id="332" r:id="rId13"/>
    <p:sldId id="357" r:id="rId14"/>
    <p:sldId id="334" r:id="rId15"/>
    <p:sldId id="335" r:id="rId16"/>
    <p:sldId id="358" r:id="rId17"/>
    <p:sldId id="359" r:id="rId18"/>
    <p:sldId id="360" r:id="rId19"/>
    <p:sldId id="338" r:id="rId20"/>
    <p:sldId id="339" r:id="rId21"/>
    <p:sldId id="340" r:id="rId22"/>
    <p:sldId id="341" r:id="rId23"/>
    <p:sldId id="342" r:id="rId24"/>
    <p:sldId id="354" r:id="rId25"/>
    <p:sldId id="344" r:id="rId26"/>
    <p:sldId id="345" r:id="rId27"/>
    <p:sldId id="361" r:id="rId28"/>
    <p:sldId id="355" r:id="rId29"/>
    <p:sldId id="347" r:id="rId30"/>
    <p:sldId id="348" r:id="rId31"/>
    <p:sldId id="349" r:id="rId32"/>
    <p:sldId id="350" r:id="rId33"/>
    <p:sldId id="351" r:id="rId34"/>
    <p:sldId id="353" r:id="rId35"/>
    <p:sldId id="356" r:id="rId36"/>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009900"/>
    <a:srgbClr val="FF505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18" autoAdjust="0"/>
    <p:restoredTop sz="73913" autoAdjust="0"/>
  </p:normalViewPr>
  <p:slideViewPr>
    <p:cSldViewPr>
      <p:cViewPr varScale="1">
        <p:scale>
          <a:sx n="84" d="100"/>
          <a:sy n="84" d="100"/>
        </p:scale>
        <p:origin x="2658"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gif"/></Relationships>
</file>

<file path=ppt/diagrams/_rels/drawing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gif"/></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A33D02-9A6E-46B8-A6FE-89CFEEF23EDF}" type="doc">
      <dgm:prSet loTypeId="urn:microsoft.com/office/officeart/2005/8/layout/hList2" loCatId="relationship" qsTypeId="urn:microsoft.com/office/officeart/2005/8/quickstyle/simple1#7" qsCatId="simple" csTypeId="urn:microsoft.com/office/officeart/2005/8/colors/accent1_2#1" csCatId="accent1" phldr="1"/>
      <dgm:spPr/>
      <dgm:t>
        <a:bodyPr/>
        <a:lstStyle/>
        <a:p>
          <a:endParaRPr lang="en-US"/>
        </a:p>
      </dgm:t>
    </dgm:pt>
    <dgm:pt modelId="{3CA30216-5415-4188-B84E-A2A6ACCA56D5}">
      <dgm:prSet phldrT="[Text]"/>
      <dgm:spPr/>
      <dgm:t>
        <a:bodyPr/>
        <a:lstStyle/>
        <a:p>
          <a:r>
            <a:rPr lang="en-US" dirty="0"/>
            <a:t>United States</a:t>
          </a:r>
        </a:p>
      </dgm:t>
    </dgm:pt>
    <dgm:pt modelId="{84F7A816-C059-4B18-B02C-ED5C65F29FF4}" type="parTrans" cxnId="{6BAC98EB-BC72-4701-B2C1-C2A3C8E480E6}">
      <dgm:prSet/>
      <dgm:spPr/>
      <dgm:t>
        <a:bodyPr/>
        <a:lstStyle/>
        <a:p>
          <a:endParaRPr lang="en-US"/>
        </a:p>
      </dgm:t>
    </dgm:pt>
    <dgm:pt modelId="{3349B03A-FD45-40DE-AEF7-D9E12C7F3131}" type="sibTrans" cxnId="{6BAC98EB-BC72-4701-B2C1-C2A3C8E480E6}">
      <dgm:prSet/>
      <dgm:spPr/>
      <dgm:t>
        <a:bodyPr/>
        <a:lstStyle/>
        <a:p>
          <a:endParaRPr lang="en-US"/>
        </a:p>
      </dgm:t>
    </dgm:pt>
    <dgm:pt modelId="{4185B880-52B6-412A-B7F6-A999F0D011D3}">
      <dgm:prSet phldrT="[Text]"/>
      <dgm:spPr/>
      <dgm:t>
        <a:bodyPr/>
        <a:lstStyle/>
        <a:p>
          <a:r>
            <a:rPr lang="en-US" dirty="0"/>
            <a:t>Trunk</a:t>
          </a:r>
        </a:p>
      </dgm:t>
    </dgm:pt>
    <dgm:pt modelId="{7C2BE759-ADD9-469F-890D-646489139040}" type="parTrans" cxnId="{6E48046F-0E1C-4BA3-BDA2-1100D4586E1D}">
      <dgm:prSet/>
      <dgm:spPr/>
      <dgm:t>
        <a:bodyPr/>
        <a:lstStyle/>
        <a:p>
          <a:endParaRPr lang="en-US"/>
        </a:p>
      </dgm:t>
    </dgm:pt>
    <dgm:pt modelId="{A6C8EA53-87FC-4107-A4A9-6408E3854A26}" type="sibTrans" cxnId="{6E48046F-0E1C-4BA3-BDA2-1100D4586E1D}">
      <dgm:prSet/>
      <dgm:spPr/>
      <dgm:t>
        <a:bodyPr/>
        <a:lstStyle/>
        <a:p>
          <a:endParaRPr lang="en-US"/>
        </a:p>
      </dgm:t>
    </dgm:pt>
    <dgm:pt modelId="{56DDA67A-1BA4-454F-86EB-B30E282AF00A}">
      <dgm:prSet/>
      <dgm:spPr/>
      <dgm:t>
        <a:bodyPr/>
        <a:lstStyle/>
        <a:p>
          <a:r>
            <a:rPr lang="en-US" dirty="0"/>
            <a:t>Hood</a:t>
          </a:r>
        </a:p>
      </dgm:t>
    </dgm:pt>
    <dgm:pt modelId="{E4C04D7A-0F5C-4AC5-AACA-2F68DCDB9ADF}" type="parTrans" cxnId="{D10F9584-DFA1-48F9-B4B6-B6DC03B4980C}">
      <dgm:prSet/>
      <dgm:spPr/>
      <dgm:t>
        <a:bodyPr/>
        <a:lstStyle/>
        <a:p>
          <a:endParaRPr lang="en-US"/>
        </a:p>
      </dgm:t>
    </dgm:pt>
    <dgm:pt modelId="{EE9AAB0E-3BD9-4A63-9BC3-0E8A508886E9}" type="sibTrans" cxnId="{D10F9584-DFA1-48F9-B4B6-B6DC03B4980C}">
      <dgm:prSet/>
      <dgm:spPr/>
      <dgm:t>
        <a:bodyPr/>
        <a:lstStyle/>
        <a:p>
          <a:endParaRPr lang="en-US"/>
        </a:p>
      </dgm:t>
    </dgm:pt>
    <dgm:pt modelId="{70E71B25-C686-435D-B3EA-B2107D368570}">
      <dgm:prSet/>
      <dgm:spPr/>
      <dgm:t>
        <a:bodyPr/>
        <a:lstStyle/>
        <a:p>
          <a:r>
            <a:rPr lang="en-US" dirty="0"/>
            <a:t>Convertible Top</a:t>
          </a:r>
        </a:p>
      </dgm:t>
    </dgm:pt>
    <dgm:pt modelId="{1AAC5DA1-D4B7-472B-AB96-B05C00F2B6FB}" type="parTrans" cxnId="{66FAAD01-E938-4847-A4D9-AE121F0CC499}">
      <dgm:prSet/>
      <dgm:spPr/>
      <dgm:t>
        <a:bodyPr/>
        <a:lstStyle/>
        <a:p>
          <a:endParaRPr lang="en-US"/>
        </a:p>
      </dgm:t>
    </dgm:pt>
    <dgm:pt modelId="{C11BB8E0-FB43-4FFD-AE0E-DE1F384F6752}" type="sibTrans" cxnId="{66FAAD01-E938-4847-A4D9-AE121F0CC499}">
      <dgm:prSet/>
      <dgm:spPr/>
      <dgm:t>
        <a:bodyPr/>
        <a:lstStyle/>
        <a:p>
          <a:endParaRPr lang="en-US"/>
        </a:p>
      </dgm:t>
    </dgm:pt>
    <dgm:pt modelId="{B1CFD89A-EDC3-4A2E-A3B3-A7AC9BDADD63}">
      <dgm:prSet/>
      <dgm:spPr/>
      <dgm:t>
        <a:bodyPr/>
        <a:lstStyle/>
        <a:p>
          <a:r>
            <a:rPr lang="en-US" dirty="0"/>
            <a:t>Elevator</a:t>
          </a:r>
        </a:p>
      </dgm:t>
    </dgm:pt>
    <dgm:pt modelId="{A76B2223-64C4-4A54-AD85-2B53BC8A112B}" type="parTrans" cxnId="{D28C8B96-D9BC-4812-B176-3DAADB77B960}">
      <dgm:prSet/>
      <dgm:spPr/>
      <dgm:t>
        <a:bodyPr/>
        <a:lstStyle/>
        <a:p>
          <a:endParaRPr lang="en-US"/>
        </a:p>
      </dgm:t>
    </dgm:pt>
    <dgm:pt modelId="{D09DE6E1-4C14-41B1-AC87-4A7B583CF41E}" type="sibTrans" cxnId="{D28C8B96-D9BC-4812-B176-3DAADB77B960}">
      <dgm:prSet/>
      <dgm:spPr/>
      <dgm:t>
        <a:bodyPr/>
        <a:lstStyle/>
        <a:p>
          <a:endParaRPr lang="en-US"/>
        </a:p>
      </dgm:t>
    </dgm:pt>
    <dgm:pt modelId="{AEA70582-B01B-4952-ACD1-AA73F849DD87}">
      <dgm:prSet/>
      <dgm:spPr/>
      <dgm:t>
        <a:bodyPr/>
        <a:lstStyle/>
        <a:p>
          <a:r>
            <a:rPr lang="en-US" dirty="0"/>
            <a:t>Toilet</a:t>
          </a:r>
        </a:p>
      </dgm:t>
    </dgm:pt>
    <dgm:pt modelId="{C10F4808-79F8-48C1-A3BB-934D32699720}" type="parTrans" cxnId="{BEC551E4-0895-42E7-930B-F30FE8F3F46A}">
      <dgm:prSet/>
      <dgm:spPr/>
      <dgm:t>
        <a:bodyPr/>
        <a:lstStyle/>
        <a:p>
          <a:endParaRPr lang="en-US"/>
        </a:p>
      </dgm:t>
    </dgm:pt>
    <dgm:pt modelId="{0F9FD4D6-FD16-440B-B0C4-D34A5AAE4FC0}" type="sibTrans" cxnId="{BEC551E4-0895-42E7-930B-F30FE8F3F46A}">
      <dgm:prSet/>
      <dgm:spPr/>
      <dgm:t>
        <a:bodyPr/>
        <a:lstStyle/>
        <a:p>
          <a:endParaRPr lang="en-US"/>
        </a:p>
      </dgm:t>
    </dgm:pt>
    <dgm:pt modelId="{E889AF5E-649D-4EDF-9434-4AD6660BCFF2}">
      <dgm:prSet/>
      <dgm:spPr/>
      <dgm:t>
        <a:bodyPr/>
        <a:lstStyle/>
        <a:p>
          <a:r>
            <a:rPr lang="en-US" dirty="0"/>
            <a:t>Bathroom</a:t>
          </a:r>
        </a:p>
      </dgm:t>
    </dgm:pt>
    <dgm:pt modelId="{297F7B70-127D-4669-92AF-5F70EB2490F2}" type="parTrans" cxnId="{3716A2E8-6554-4F78-A8C0-CF6F2906129C}">
      <dgm:prSet/>
      <dgm:spPr/>
      <dgm:t>
        <a:bodyPr/>
        <a:lstStyle/>
        <a:p>
          <a:endParaRPr lang="en-US"/>
        </a:p>
      </dgm:t>
    </dgm:pt>
    <dgm:pt modelId="{216718B8-150A-4906-9247-52773402DF15}" type="sibTrans" cxnId="{3716A2E8-6554-4F78-A8C0-CF6F2906129C}">
      <dgm:prSet/>
      <dgm:spPr/>
      <dgm:t>
        <a:bodyPr/>
        <a:lstStyle/>
        <a:p>
          <a:endParaRPr lang="en-US"/>
        </a:p>
      </dgm:t>
    </dgm:pt>
    <dgm:pt modelId="{E56F78DA-2B4A-469F-913B-4B60492D8991}">
      <dgm:prSet/>
      <dgm:spPr/>
      <dgm:t>
        <a:bodyPr/>
        <a:lstStyle/>
        <a:p>
          <a:r>
            <a:rPr lang="en-US" dirty="0"/>
            <a:t>Vacuum</a:t>
          </a:r>
        </a:p>
      </dgm:t>
    </dgm:pt>
    <dgm:pt modelId="{0E7662CC-CBA0-46EE-A9D2-26F59D3F593F}" type="parTrans" cxnId="{9D6ED047-D58E-43AF-8E99-308D41821011}">
      <dgm:prSet/>
      <dgm:spPr/>
      <dgm:t>
        <a:bodyPr/>
        <a:lstStyle/>
        <a:p>
          <a:endParaRPr lang="en-US"/>
        </a:p>
      </dgm:t>
    </dgm:pt>
    <dgm:pt modelId="{48802702-4E1C-4A33-93B5-69BEFD5C4EFB}" type="sibTrans" cxnId="{9D6ED047-D58E-43AF-8E99-308D41821011}">
      <dgm:prSet/>
      <dgm:spPr/>
      <dgm:t>
        <a:bodyPr/>
        <a:lstStyle/>
        <a:p>
          <a:endParaRPr lang="en-US"/>
        </a:p>
      </dgm:t>
    </dgm:pt>
    <dgm:pt modelId="{C930B7F3-8248-410C-ACB0-251A5871F56B}">
      <dgm:prSet/>
      <dgm:spPr/>
      <dgm:t>
        <a:bodyPr/>
        <a:lstStyle/>
        <a:p>
          <a:r>
            <a:rPr lang="en-US" dirty="0"/>
            <a:t>United Kingdom</a:t>
          </a:r>
        </a:p>
      </dgm:t>
    </dgm:pt>
    <dgm:pt modelId="{23704527-13AA-4327-873D-D3F1C51AF08F}" type="parTrans" cxnId="{79CA4AD7-FBC8-4922-BA76-150EF0A15FDB}">
      <dgm:prSet/>
      <dgm:spPr/>
      <dgm:t>
        <a:bodyPr/>
        <a:lstStyle/>
        <a:p>
          <a:endParaRPr lang="en-US"/>
        </a:p>
      </dgm:t>
    </dgm:pt>
    <dgm:pt modelId="{3AE5216A-6EF9-4D0E-B6A7-C9FBEE7A964F}" type="sibTrans" cxnId="{79CA4AD7-FBC8-4922-BA76-150EF0A15FDB}">
      <dgm:prSet/>
      <dgm:spPr/>
      <dgm:t>
        <a:bodyPr/>
        <a:lstStyle/>
        <a:p>
          <a:endParaRPr lang="en-US"/>
        </a:p>
      </dgm:t>
    </dgm:pt>
    <dgm:pt modelId="{D9527EFF-DD50-4F8E-81AC-1164E374CB48}">
      <dgm:prSet/>
      <dgm:spPr/>
      <dgm:t>
        <a:bodyPr/>
        <a:lstStyle/>
        <a:p>
          <a:r>
            <a:rPr lang="en-US" dirty="0"/>
            <a:t>Boot</a:t>
          </a:r>
        </a:p>
      </dgm:t>
    </dgm:pt>
    <dgm:pt modelId="{1BEEAA0D-7740-4B56-BD77-EFC6A8B53EE4}" type="parTrans" cxnId="{7C7963B9-EA70-4EB9-BA48-858CC9C630E5}">
      <dgm:prSet/>
      <dgm:spPr/>
      <dgm:t>
        <a:bodyPr/>
        <a:lstStyle/>
        <a:p>
          <a:endParaRPr lang="en-US"/>
        </a:p>
      </dgm:t>
    </dgm:pt>
    <dgm:pt modelId="{8286BD33-7A4C-4E9B-84D0-00BCE4E3F25A}" type="sibTrans" cxnId="{7C7963B9-EA70-4EB9-BA48-858CC9C630E5}">
      <dgm:prSet/>
      <dgm:spPr/>
      <dgm:t>
        <a:bodyPr/>
        <a:lstStyle/>
        <a:p>
          <a:endParaRPr lang="en-US"/>
        </a:p>
      </dgm:t>
    </dgm:pt>
    <dgm:pt modelId="{4DE1E2E9-DDD0-4787-8575-6150DCBF5829}">
      <dgm:prSet/>
      <dgm:spPr/>
      <dgm:t>
        <a:bodyPr/>
        <a:lstStyle/>
        <a:p>
          <a:r>
            <a:rPr lang="en-US" dirty="0"/>
            <a:t>Bonnet</a:t>
          </a:r>
        </a:p>
      </dgm:t>
    </dgm:pt>
    <dgm:pt modelId="{A5C01492-0DFD-4549-9C16-4BC379504FB1}" type="parTrans" cxnId="{4870D4C2-B900-494E-9F45-DD9CAD216683}">
      <dgm:prSet/>
      <dgm:spPr/>
      <dgm:t>
        <a:bodyPr/>
        <a:lstStyle/>
        <a:p>
          <a:endParaRPr lang="en-US"/>
        </a:p>
      </dgm:t>
    </dgm:pt>
    <dgm:pt modelId="{A8651135-962C-4E57-9FEA-7E9B926AE130}" type="sibTrans" cxnId="{4870D4C2-B900-494E-9F45-DD9CAD216683}">
      <dgm:prSet/>
      <dgm:spPr/>
      <dgm:t>
        <a:bodyPr/>
        <a:lstStyle/>
        <a:p>
          <a:endParaRPr lang="en-US"/>
        </a:p>
      </dgm:t>
    </dgm:pt>
    <dgm:pt modelId="{DD30FA89-900D-46CA-A538-64C6CE9A41C4}">
      <dgm:prSet/>
      <dgm:spPr/>
      <dgm:t>
        <a:bodyPr/>
        <a:lstStyle/>
        <a:p>
          <a:r>
            <a:rPr lang="en-US" dirty="0"/>
            <a:t>Hood</a:t>
          </a:r>
        </a:p>
      </dgm:t>
    </dgm:pt>
    <dgm:pt modelId="{30CC692C-F60A-4790-BE59-D2AAF3070698}" type="parTrans" cxnId="{F51E873B-6A5F-4E12-B069-2D79615A928A}">
      <dgm:prSet/>
      <dgm:spPr/>
      <dgm:t>
        <a:bodyPr/>
        <a:lstStyle/>
        <a:p>
          <a:endParaRPr lang="en-US"/>
        </a:p>
      </dgm:t>
    </dgm:pt>
    <dgm:pt modelId="{E8F7BEB3-6FAC-48A7-8E5F-0436995FE6B8}" type="sibTrans" cxnId="{F51E873B-6A5F-4E12-B069-2D79615A928A}">
      <dgm:prSet/>
      <dgm:spPr/>
      <dgm:t>
        <a:bodyPr/>
        <a:lstStyle/>
        <a:p>
          <a:endParaRPr lang="en-US"/>
        </a:p>
      </dgm:t>
    </dgm:pt>
    <dgm:pt modelId="{AD898799-8251-4323-970C-C311737413B3}">
      <dgm:prSet/>
      <dgm:spPr/>
      <dgm:t>
        <a:bodyPr/>
        <a:lstStyle/>
        <a:p>
          <a:r>
            <a:rPr lang="en-US" dirty="0"/>
            <a:t>Lift</a:t>
          </a:r>
        </a:p>
      </dgm:t>
    </dgm:pt>
    <dgm:pt modelId="{7AA0EAED-EF7E-4914-94B9-3724E0DF21C0}" type="parTrans" cxnId="{4A6F207C-FFF6-4508-8A9A-6F3728515FF9}">
      <dgm:prSet/>
      <dgm:spPr/>
      <dgm:t>
        <a:bodyPr/>
        <a:lstStyle/>
        <a:p>
          <a:endParaRPr lang="en-US"/>
        </a:p>
      </dgm:t>
    </dgm:pt>
    <dgm:pt modelId="{1E7570F0-ED46-401B-9D19-7339A910A9A9}" type="sibTrans" cxnId="{4A6F207C-FFF6-4508-8A9A-6F3728515FF9}">
      <dgm:prSet/>
      <dgm:spPr/>
      <dgm:t>
        <a:bodyPr/>
        <a:lstStyle/>
        <a:p>
          <a:endParaRPr lang="en-US"/>
        </a:p>
      </dgm:t>
    </dgm:pt>
    <dgm:pt modelId="{916F651A-292D-4717-949F-E45B280A9132}">
      <dgm:prSet/>
      <dgm:spPr/>
      <dgm:t>
        <a:bodyPr/>
        <a:lstStyle/>
        <a:p>
          <a:r>
            <a:rPr lang="en-US" dirty="0"/>
            <a:t>W.C.</a:t>
          </a:r>
        </a:p>
      </dgm:t>
    </dgm:pt>
    <dgm:pt modelId="{71690AC9-FEC9-461E-82F8-7A98C20BE50F}" type="parTrans" cxnId="{08F63B7A-0DAF-4CF4-862E-0C2A2645036B}">
      <dgm:prSet/>
      <dgm:spPr/>
      <dgm:t>
        <a:bodyPr/>
        <a:lstStyle/>
        <a:p>
          <a:endParaRPr lang="en-US"/>
        </a:p>
      </dgm:t>
    </dgm:pt>
    <dgm:pt modelId="{7E738A7C-1EAC-4029-9A46-8C9FDDBD9563}" type="sibTrans" cxnId="{08F63B7A-0DAF-4CF4-862E-0C2A2645036B}">
      <dgm:prSet/>
      <dgm:spPr/>
      <dgm:t>
        <a:bodyPr/>
        <a:lstStyle/>
        <a:p>
          <a:endParaRPr lang="en-US"/>
        </a:p>
      </dgm:t>
    </dgm:pt>
    <dgm:pt modelId="{D1F8AF3D-FCCD-4E16-8670-B50E92C00D88}">
      <dgm:prSet/>
      <dgm:spPr/>
      <dgm:t>
        <a:bodyPr/>
        <a:lstStyle/>
        <a:p>
          <a:r>
            <a:rPr lang="en-US" dirty="0"/>
            <a:t>Tub or Shower</a:t>
          </a:r>
        </a:p>
      </dgm:t>
    </dgm:pt>
    <dgm:pt modelId="{30C0E8FD-DDC3-48C6-B9ED-F1FE598F6D1E}" type="parTrans" cxnId="{A4359931-DF96-49C5-A2E0-7BF0E9C69CD5}">
      <dgm:prSet/>
      <dgm:spPr/>
      <dgm:t>
        <a:bodyPr/>
        <a:lstStyle/>
        <a:p>
          <a:endParaRPr lang="en-US"/>
        </a:p>
      </dgm:t>
    </dgm:pt>
    <dgm:pt modelId="{394EBB4E-F333-436A-8C9F-01DB4FA1731F}" type="sibTrans" cxnId="{A4359931-DF96-49C5-A2E0-7BF0E9C69CD5}">
      <dgm:prSet/>
      <dgm:spPr/>
      <dgm:t>
        <a:bodyPr/>
        <a:lstStyle/>
        <a:p>
          <a:endParaRPr lang="en-US"/>
        </a:p>
      </dgm:t>
    </dgm:pt>
    <dgm:pt modelId="{6A9C39C7-4256-4AAD-B7EC-94ABE4DAC40B}">
      <dgm:prSet/>
      <dgm:spPr/>
      <dgm:t>
        <a:bodyPr/>
        <a:lstStyle/>
        <a:p>
          <a:r>
            <a:rPr lang="en-US" dirty="0"/>
            <a:t>Hoover</a:t>
          </a:r>
        </a:p>
      </dgm:t>
    </dgm:pt>
    <dgm:pt modelId="{8E7180ED-0B94-49D4-9CE2-0FBD551256CE}" type="parTrans" cxnId="{A31BA0D7-0686-4C5C-97A6-24502432B8B8}">
      <dgm:prSet/>
      <dgm:spPr/>
      <dgm:t>
        <a:bodyPr/>
        <a:lstStyle/>
        <a:p>
          <a:endParaRPr lang="en-US"/>
        </a:p>
      </dgm:t>
    </dgm:pt>
    <dgm:pt modelId="{B5EBF311-D911-4B8C-B748-1B0C98D0B54B}" type="sibTrans" cxnId="{A31BA0D7-0686-4C5C-97A6-24502432B8B8}">
      <dgm:prSet/>
      <dgm:spPr/>
      <dgm:t>
        <a:bodyPr/>
        <a:lstStyle/>
        <a:p>
          <a:endParaRPr lang="en-US"/>
        </a:p>
      </dgm:t>
    </dgm:pt>
    <dgm:pt modelId="{F19177E9-6D85-4C9A-A104-F34A65E4131C}" type="pres">
      <dgm:prSet presAssocID="{80A33D02-9A6E-46B8-A6FE-89CFEEF23EDF}" presName="linearFlow" presStyleCnt="0">
        <dgm:presLayoutVars>
          <dgm:dir/>
          <dgm:animLvl val="lvl"/>
          <dgm:resizeHandles/>
        </dgm:presLayoutVars>
      </dgm:prSet>
      <dgm:spPr/>
    </dgm:pt>
    <dgm:pt modelId="{A472204F-EDC8-4D6C-8322-F71DA80BAC81}" type="pres">
      <dgm:prSet presAssocID="{3CA30216-5415-4188-B84E-A2A6ACCA56D5}" presName="compositeNode" presStyleCnt="0">
        <dgm:presLayoutVars>
          <dgm:bulletEnabled val="1"/>
        </dgm:presLayoutVars>
      </dgm:prSet>
      <dgm:spPr/>
    </dgm:pt>
    <dgm:pt modelId="{87F3D72A-1EAD-42AE-8BEB-71ADBEDE4A2B}" type="pres">
      <dgm:prSet presAssocID="{3CA30216-5415-4188-B84E-A2A6ACCA56D5}" presName="image" presStyleLbl="fgImgPlace1" presStyleIdx="0" presStyleCnt="2"/>
      <dgm:spPr>
        <a:blipFill>
          <a:blip xmlns:r="http://schemas.openxmlformats.org/officeDocument/2006/relationships" r:embed="rId1"/>
          <a:srcRect/>
          <a:stretch>
            <a:fillRect l="-9000" r="-9000"/>
          </a:stretch>
        </a:blipFill>
      </dgm:spPr>
    </dgm:pt>
    <dgm:pt modelId="{46435CDD-945A-4BDD-AE71-6C44817C56D9}" type="pres">
      <dgm:prSet presAssocID="{3CA30216-5415-4188-B84E-A2A6ACCA56D5}" presName="childNode" presStyleLbl="node1" presStyleIdx="0" presStyleCnt="2">
        <dgm:presLayoutVars>
          <dgm:bulletEnabled val="1"/>
        </dgm:presLayoutVars>
      </dgm:prSet>
      <dgm:spPr/>
    </dgm:pt>
    <dgm:pt modelId="{626892A9-25DA-4248-9939-78E3FE913514}" type="pres">
      <dgm:prSet presAssocID="{3CA30216-5415-4188-B84E-A2A6ACCA56D5}" presName="parentNode" presStyleLbl="revTx" presStyleIdx="0" presStyleCnt="2">
        <dgm:presLayoutVars>
          <dgm:chMax val="0"/>
          <dgm:bulletEnabled val="1"/>
        </dgm:presLayoutVars>
      </dgm:prSet>
      <dgm:spPr/>
    </dgm:pt>
    <dgm:pt modelId="{D01E7BA3-1F1A-40B7-9D23-42D241564A6C}" type="pres">
      <dgm:prSet presAssocID="{3349B03A-FD45-40DE-AEF7-D9E12C7F3131}" presName="sibTrans" presStyleCnt="0"/>
      <dgm:spPr/>
    </dgm:pt>
    <dgm:pt modelId="{64C22170-5C56-4A72-81ED-377CB5097A7E}" type="pres">
      <dgm:prSet presAssocID="{C930B7F3-8248-410C-ACB0-251A5871F56B}" presName="compositeNode" presStyleCnt="0">
        <dgm:presLayoutVars>
          <dgm:bulletEnabled val="1"/>
        </dgm:presLayoutVars>
      </dgm:prSet>
      <dgm:spPr/>
    </dgm:pt>
    <dgm:pt modelId="{36ABD136-9861-4933-976B-031E223CAC89}" type="pres">
      <dgm:prSet presAssocID="{C930B7F3-8248-410C-ACB0-251A5871F56B}" presName="image" presStyleLbl="fgImgPlace1" presStyleIdx="1" presStyleCnt="2"/>
      <dgm:spPr>
        <a:blipFill>
          <a:blip xmlns:r="http://schemas.openxmlformats.org/officeDocument/2006/relationships" r:embed="rId2" cstate="print"/>
          <a:srcRect/>
          <a:stretch>
            <a:fillRect/>
          </a:stretch>
        </a:blipFill>
      </dgm:spPr>
    </dgm:pt>
    <dgm:pt modelId="{9D4BA452-D7F2-4E36-92C5-40676108D160}" type="pres">
      <dgm:prSet presAssocID="{C930B7F3-8248-410C-ACB0-251A5871F56B}" presName="childNode" presStyleLbl="node1" presStyleIdx="1" presStyleCnt="2">
        <dgm:presLayoutVars>
          <dgm:bulletEnabled val="1"/>
        </dgm:presLayoutVars>
      </dgm:prSet>
      <dgm:spPr/>
    </dgm:pt>
    <dgm:pt modelId="{AEDAF01E-2C5E-452E-AD45-386B10A15DD4}" type="pres">
      <dgm:prSet presAssocID="{C930B7F3-8248-410C-ACB0-251A5871F56B}" presName="parentNode" presStyleLbl="revTx" presStyleIdx="1" presStyleCnt="2">
        <dgm:presLayoutVars>
          <dgm:chMax val="0"/>
          <dgm:bulletEnabled val="1"/>
        </dgm:presLayoutVars>
      </dgm:prSet>
      <dgm:spPr/>
    </dgm:pt>
  </dgm:ptLst>
  <dgm:cxnLst>
    <dgm:cxn modelId="{66FAAD01-E938-4847-A4D9-AE121F0CC499}" srcId="{3CA30216-5415-4188-B84E-A2A6ACCA56D5}" destId="{70E71B25-C686-435D-B3EA-B2107D368570}" srcOrd="2" destOrd="0" parTransId="{1AAC5DA1-D4B7-472B-AB96-B05C00F2B6FB}" sibTransId="{C11BB8E0-FB43-4FFD-AE0E-DE1F384F6752}"/>
    <dgm:cxn modelId="{645B8F03-6A03-4437-A9CA-791C74F61B56}" type="presOf" srcId="{4185B880-52B6-412A-B7F6-A999F0D011D3}" destId="{46435CDD-945A-4BDD-AE71-6C44817C56D9}" srcOrd="0" destOrd="0" presId="urn:microsoft.com/office/officeart/2005/8/layout/hList2"/>
    <dgm:cxn modelId="{8C37260B-DEE4-4FA4-80F0-1E7F70750C04}" type="presOf" srcId="{E889AF5E-649D-4EDF-9434-4AD6660BCFF2}" destId="{46435CDD-945A-4BDD-AE71-6C44817C56D9}" srcOrd="0" destOrd="5" presId="urn:microsoft.com/office/officeart/2005/8/layout/hList2"/>
    <dgm:cxn modelId="{B4414126-26BD-4755-8A91-4B149780AF24}" type="presOf" srcId="{DD30FA89-900D-46CA-A538-64C6CE9A41C4}" destId="{9D4BA452-D7F2-4E36-92C5-40676108D160}" srcOrd="0" destOrd="2" presId="urn:microsoft.com/office/officeart/2005/8/layout/hList2"/>
    <dgm:cxn modelId="{A4359931-DF96-49C5-A2E0-7BF0E9C69CD5}" srcId="{C930B7F3-8248-410C-ACB0-251A5871F56B}" destId="{D1F8AF3D-FCCD-4E16-8670-B50E92C00D88}" srcOrd="5" destOrd="0" parTransId="{30C0E8FD-DDC3-48C6-B9ED-F1FE598F6D1E}" sibTransId="{394EBB4E-F333-436A-8C9F-01DB4FA1731F}"/>
    <dgm:cxn modelId="{A1DC0233-E406-42C4-ABB9-A364FB44785A}" type="presOf" srcId="{D1F8AF3D-FCCD-4E16-8670-B50E92C00D88}" destId="{9D4BA452-D7F2-4E36-92C5-40676108D160}" srcOrd="0" destOrd="5" presId="urn:microsoft.com/office/officeart/2005/8/layout/hList2"/>
    <dgm:cxn modelId="{05108134-0138-480D-A65C-2B704B3406DF}" type="presOf" srcId="{80A33D02-9A6E-46B8-A6FE-89CFEEF23EDF}" destId="{F19177E9-6D85-4C9A-A104-F34A65E4131C}" srcOrd="0" destOrd="0" presId="urn:microsoft.com/office/officeart/2005/8/layout/hList2"/>
    <dgm:cxn modelId="{6EF5C035-617D-4B84-86A8-EF32C1C16387}" type="presOf" srcId="{70E71B25-C686-435D-B3EA-B2107D368570}" destId="{46435CDD-945A-4BDD-AE71-6C44817C56D9}" srcOrd="0" destOrd="2" presId="urn:microsoft.com/office/officeart/2005/8/layout/hList2"/>
    <dgm:cxn modelId="{F51E873B-6A5F-4E12-B069-2D79615A928A}" srcId="{C930B7F3-8248-410C-ACB0-251A5871F56B}" destId="{DD30FA89-900D-46CA-A538-64C6CE9A41C4}" srcOrd="2" destOrd="0" parTransId="{30CC692C-F60A-4790-BE59-D2AAF3070698}" sibTransId="{E8F7BEB3-6FAC-48A7-8E5F-0436995FE6B8}"/>
    <dgm:cxn modelId="{F07D563F-E522-4E34-A89C-DD7DB17E69C1}" type="presOf" srcId="{916F651A-292D-4717-949F-E45B280A9132}" destId="{9D4BA452-D7F2-4E36-92C5-40676108D160}" srcOrd="0" destOrd="4" presId="urn:microsoft.com/office/officeart/2005/8/layout/hList2"/>
    <dgm:cxn modelId="{23B2495C-C040-42FB-B3C3-EAD60C9BC553}" type="presOf" srcId="{6A9C39C7-4256-4AAD-B7EC-94ABE4DAC40B}" destId="{9D4BA452-D7F2-4E36-92C5-40676108D160}" srcOrd="0" destOrd="6" presId="urn:microsoft.com/office/officeart/2005/8/layout/hList2"/>
    <dgm:cxn modelId="{9D6ED047-D58E-43AF-8E99-308D41821011}" srcId="{3CA30216-5415-4188-B84E-A2A6ACCA56D5}" destId="{E56F78DA-2B4A-469F-913B-4B60492D8991}" srcOrd="6" destOrd="0" parTransId="{0E7662CC-CBA0-46EE-A9D2-26F59D3F593F}" sibTransId="{48802702-4E1C-4A33-93B5-69BEFD5C4EFB}"/>
    <dgm:cxn modelId="{6E48046F-0E1C-4BA3-BDA2-1100D4586E1D}" srcId="{3CA30216-5415-4188-B84E-A2A6ACCA56D5}" destId="{4185B880-52B6-412A-B7F6-A999F0D011D3}" srcOrd="0" destOrd="0" parTransId="{7C2BE759-ADD9-469F-890D-646489139040}" sibTransId="{A6C8EA53-87FC-4107-A4A9-6408E3854A26}"/>
    <dgm:cxn modelId="{2A2D2F75-21B1-472B-86A4-A717C1A2C497}" type="presOf" srcId="{C930B7F3-8248-410C-ACB0-251A5871F56B}" destId="{AEDAF01E-2C5E-452E-AD45-386B10A15DD4}" srcOrd="0" destOrd="0" presId="urn:microsoft.com/office/officeart/2005/8/layout/hList2"/>
    <dgm:cxn modelId="{08F63B7A-0DAF-4CF4-862E-0C2A2645036B}" srcId="{C930B7F3-8248-410C-ACB0-251A5871F56B}" destId="{916F651A-292D-4717-949F-E45B280A9132}" srcOrd="4" destOrd="0" parTransId="{71690AC9-FEC9-461E-82F8-7A98C20BE50F}" sibTransId="{7E738A7C-1EAC-4029-9A46-8C9FDDBD9563}"/>
    <dgm:cxn modelId="{4A6F207C-FFF6-4508-8A9A-6F3728515FF9}" srcId="{C930B7F3-8248-410C-ACB0-251A5871F56B}" destId="{AD898799-8251-4323-970C-C311737413B3}" srcOrd="3" destOrd="0" parTransId="{7AA0EAED-EF7E-4914-94B9-3724E0DF21C0}" sibTransId="{1E7570F0-ED46-401B-9D19-7339A910A9A9}"/>
    <dgm:cxn modelId="{D10F9584-DFA1-48F9-B4B6-B6DC03B4980C}" srcId="{3CA30216-5415-4188-B84E-A2A6ACCA56D5}" destId="{56DDA67A-1BA4-454F-86EB-B30E282AF00A}" srcOrd="1" destOrd="0" parTransId="{E4C04D7A-0F5C-4AC5-AACA-2F68DCDB9ADF}" sibTransId="{EE9AAB0E-3BD9-4A63-9BC3-0E8A508886E9}"/>
    <dgm:cxn modelId="{9CEBAE93-9513-491B-96C4-7CD76A23A6ED}" type="presOf" srcId="{E56F78DA-2B4A-469F-913B-4B60492D8991}" destId="{46435CDD-945A-4BDD-AE71-6C44817C56D9}" srcOrd="0" destOrd="6" presId="urn:microsoft.com/office/officeart/2005/8/layout/hList2"/>
    <dgm:cxn modelId="{D28C8B96-D9BC-4812-B176-3DAADB77B960}" srcId="{3CA30216-5415-4188-B84E-A2A6ACCA56D5}" destId="{B1CFD89A-EDC3-4A2E-A3B3-A7AC9BDADD63}" srcOrd="3" destOrd="0" parTransId="{A76B2223-64C4-4A54-AD85-2B53BC8A112B}" sibTransId="{D09DE6E1-4C14-41B1-AC87-4A7B583CF41E}"/>
    <dgm:cxn modelId="{90DF9996-8FD0-4002-B5E4-90360427C69B}" type="presOf" srcId="{4DE1E2E9-DDD0-4787-8575-6150DCBF5829}" destId="{9D4BA452-D7F2-4E36-92C5-40676108D160}" srcOrd="0" destOrd="1" presId="urn:microsoft.com/office/officeart/2005/8/layout/hList2"/>
    <dgm:cxn modelId="{1711C7AD-FBA0-4DC3-9901-8779BE3745C6}" type="presOf" srcId="{3CA30216-5415-4188-B84E-A2A6ACCA56D5}" destId="{626892A9-25DA-4248-9939-78E3FE913514}" srcOrd="0" destOrd="0" presId="urn:microsoft.com/office/officeart/2005/8/layout/hList2"/>
    <dgm:cxn modelId="{D520E0B3-EEB2-4ED1-B84B-D0E39C403B79}" type="presOf" srcId="{56DDA67A-1BA4-454F-86EB-B30E282AF00A}" destId="{46435CDD-945A-4BDD-AE71-6C44817C56D9}" srcOrd="0" destOrd="1" presId="urn:microsoft.com/office/officeart/2005/8/layout/hList2"/>
    <dgm:cxn modelId="{7C7963B9-EA70-4EB9-BA48-858CC9C630E5}" srcId="{C930B7F3-8248-410C-ACB0-251A5871F56B}" destId="{D9527EFF-DD50-4F8E-81AC-1164E374CB48}" srcOrd="0" destOrd="0" parTransId="{1BEEAA0D-7740-4B56-BD77-EFC6A8B53EE4}" sibTransId="{8286BD33-7A4C-4E9B-84D0-00BCE4E3F25A}"/>
    <dgm:cxn modelId="{3DA1DBC0-E7FB-45E5-AEEF-9EF1319D71F1}" type="presOf" srcId="{D9527EFF-DD50-4F8E-81AC-1164E374CB48}" destId="{9D4BA452-D7F2-4E36-92C5-40676108D160}" srcOrd="0" destOrd="0" presId="urn:microsoft.com/office/officeart/2005/8/layout/hList2"/>
    <dgm:cxn modelId="{4870D4C2-B900-494E-9F45-DD9CAD216683}" srcId="{C930B7F3-8248-410C-ACB0-251A5871F56B}" destId="{4DE1E2E9-DDD0-4787-8575-6150DCBF5829}" srcOrd="1" destOrd="0" parTransId="{A5C01492-0DFD-4549-9C16-4BC379504FB1}" sibTransId="{A8651135-962C-4E57-9FEA-7E9B926AE130}"/>
    <dgm:cxn modelId="{BA5299D5-DD21-4D01-9B95-693BD15DEC79}" type="presOf" srcId="{AD898799-8251-4323-970C-C311737413B3}" destId="{9D4BA452-D7F2-4E36-92C5-40676108D160}" srcOrd="0" destOrd="3" presId="urn:microsoft.com/office/officeart/2005/8/layout/hList2"/>
    <dgm:cxn modelId="{79CA4AD7-FBC8-4922-BA76-150EF0A15FDB}" srcId="{80A33D02-9A6E-46B8-A6FE-89CFEEF23EDF}" destId="{C930B7F3-8248-410C-ACB0-251A5871F56B}" srcOrd="1" destOrd="0" parTransId="{23704527-13AA-4327-873D-D3F1C51AF08F}" sibTransId="{3AE5216A-6EF9-4D0E-B6A7-C9FBEE7A964F}"/>
    <dgm:cxn modelId="{A31BA0D7-0686-4C5C-97A6-24502432B8B8}" srcId="{C930B7F3-8248-410C-ACB0-251A5871F56B}" destId="{6A9C39C7-4256-4AAD-B7EC-94ABE4DAC40B}" srcOrd="6" destOrd="0" parTransId="{8E7180ED-0B94-49D4-9CE2-0FBD551256CE}" sibTransId="{B5EBF311-D911-4B8C-B748-1B0C98D0B54B}"/>
    <dgm:cxn modelId="{4E63F9E3-E79B-4E6C-AEB0-284A60AF5546}" type="presOf" srcId="{B1CFD89A-EDC3-4A2E-A3B3-A7AC9BDADD63}" destId="{46435CDD-945A-4BDD-AE71-6C44817C56D9}" srcOrd="0" destOrd="3" presId="urn:microsoft.com/office/officeart/2005/8/layout/hList2"/>
    <dgm:cxn modelId="{BEC551E4-0895-42E7-930B-F30FE8F3F46A}" srcId="{3CA30216-5415-4188-B84E-A2A6ACCA56D5}" destId="{AEA70582-B01B-4952-ACD1-AA73F849DD87}" srcOrd="4" destOrd="0" parTransId="{C10F4808-79F8-48C1-A3BB-934D32699720}" sibTransId="{0F9FD4D6-FD16-440B-B0C4-D34A5AAE4FC0}"/>
    <dgm:cxn modelId="{3716A2E8-6554-4F78-A8C0-CF6F2906129C}" srcId="{3CA30216-5415-4188-B84E-A2A6ACCA56D5}" destId="{E889AF5E-649D-4EDF-9434-4AD6660BCFF2}" srcOrd="5" destOrd="0" parTransId="{297F7B70-127D-4669-92AF-5F70EB2490F2}" sibTransId="{216718B8-150A-4906-9247-52773402DF15}"/>
    <dgm:cxn modelId="{6BAC98EB-BC72-4701-B2C1-C2A3C8E480E6}" srcId="{80A33D02-9A6E-46B8-A6FE-89CFEEF23EDF}" destId="{3CA30216-5415-4188-B84E-A2A6ACCA56D5}" srcOrd="0" destOrd="0" parTransId="{84F7A816-C059-4B18-B02C-ED5C65F29FF4}" sibTransId="{3349B03A-FD45-40DE-AEF7-D9E12C7F3131}"/>
    <dgm:cxn modelId="{E13D6DED-7305-481E-851A-CF4F00E96412}" type="presOf" srcId="{AEA70582-B01B-4952-ACD1-AA73F849DD87}" destId="{46435CDD-945A-4BDD-AE71-6C44817C56D9}" srcOrd="0" destOrd="4" presId="urn:microsoft.com/office/officeart/2005/8/layout/hList2"/>
    <dgm:cxn modelId="{0AE1753E-7A2C-438C-8993-652B81F61D60}" type="presParOf" srcId="{F19177E9-6D85-4C9A-A104-F34A65E4131C}" destId="{A472204F-EDC8-4D6C-8322-F71DA80BAC81}" srcOrd="0" destOrd="0" presId="urn:microsoft.com/office/officeart/2005/8/layout/hList2"/>
    <dgm:cxn modelId="{8C1C0B7D-A3D4-4F73-A230-9E94819E9D1D}" type="presParOf" srcId="{A472204F-EDC8-4D6C-8322-F71DA80BAC81}" destId="{87F3D72A-1EAD-42AE-8BEB-71ADBEDE4A2B}" srcOrd="0" destOrd="0" presId="urn:microsoft.com/office/officeart/2005/8/layout/hList2"/>
    <dgm:cxn modelId="{A880EA7E-0322-4295-A7C7-E3C93E69FA57}" type="presParOf" srcId="{A472204F-EDC8-4D6C-8322-F71DA80BAC81}" destId="{46435CDD-945A-4BDD-AE71-6C44817C56D9}" srcOrd="1" destOrd="0" presId="urn:microsoft.com/office/officeart/2005/8/layout/hList2"/>
    <dgm:cxn modelId="{2F0FB617-7122-4C36-A5D1-CD165013CC39}" type="presParOf" srcId="{A472204F-EDC8-4D6C-8322-F71DA80BAC81}" destId="{626892A9-25DA-4248-9939-78E3FE913514}" srcOrd="2" destOrd="0" presId="urn:microsoft.com/office/officeart/2005/8/layout/hList2"/>
    <dgm:cxn modelId="{844AF3AE-FB9D-4A8E-AB76-81D65B7D0AB0}" type="presParOf" srcId="{F19177E9-6D85-4C9A-A104-F34A65E4131C}" destId="{D01E7BA3-1F1A-40B7-9D23-42D241564A6C}" srcOrd="1" destOrd="0" presId="urn:microsoft.com/office/officeart/2005/8/layout/hList2"/>
    <dgm:cxn modelId="{84DC57C5-503F-488D-9868-E5282AB449DE}" type="presParOf" srcId="{F19177E9-6D85-4C9A-A104-F34A65E4131C}" destId="{64C22170-5C56-4A72-81ED-377CB5097A7E}" srcOrd="2" destOrd="0" presId="urn:microsoft.com/office/officeart/2005/8/layout/hList2"/>
    <dgm:cxn modelId="{0FB8F093-1A34-4F41-B220-F65CF26C72E1}" type="presParOf" srcId="{64C22170-5C56-4A72-81ED-377CB5097A7E}" destId="{36ABD136-9861-4933-976B-031E223CAC89}" srcOrd="0" destOrd="0" presId="urn:microsoft.com/office/officeart/2005/8/layout/hList2"/>
    <dgm:cxn modelId="{257E3D21-99B7-4208-9301-E3F62CD14593}" type="presParOf" srcId="{64C22170-5C56-4A72-81ED-377CB5097A7E}" destId="{9D4BA452-D7F2-4E36-92C5-40676108D160}" srcOrd="1" destOrd="0" presId="urn:microsoft.com/office/officeart/2005/8/layout/hList2"/>
    <dgm:cxn modelId="{BC373BF4-7F2A-4436-B35F-47F1828A678A}" type="presParOf" srcId="{64C22170-5C56-4A72-81ED-377CB5097A7E}" destId="{AEDAF01E-2C5E-452E-AD45-386B10A15DD4}"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6892A9-25DA-4248-9939-78E3FE913514}">
      <dsp:nvSpPr>
        <dsp:cNvPr id="0" name=""/>
        <dsp:cNvSpPr/>
      </dsp:nvSpPr>
      <dsp:spPr>
        <a:xfrm rot="16200000">
          <a:off x="-1552037" y="2473225"/>
          <a:ext cx="3724656" cy="535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1983" bIns="0" numCol="1" spcCol="1270" anchor="t" anchorCtr="0">
          <a:noAutofit/>
        </a:bodyPr>
        <a:lstStyle/>
        <a:p>
          <a:pPr marL="0" lvl="0" indent="0" algn="r" defTabSz="1600200">
            <a:lnSpc>
              <a:spcPct val="90000"/>
            </a:lnSpc>
            <a:spcBef>
              <a:spcPct val="0"/>
            </a:spcBef>
            <a:spcAft>
              <a:spcPct val="35000"/>
            </a:spcAft>
            <a:buNone/>
          </a:pPr>
          <a:r>
            <a:rPr lang="en-US" sz="3600" kern="1200" dirty="0"/>
            <a:t>United States</a:t>
          </a:r>
        </a:p>
      </dsp:txBody>
      <dsp:txXfrm>
        <a:off x="-1552037" y="2473225"/>
        <a:ext cx="3724656" cy="535161"/>
      </dsp:txXfrm>
    </dsp:sp>
    <dsp:sp modelId="{46435CDD-945A-4BDD-AE71-6C44817C56D9}">
      <dsp:nvSpPr>
        <dsp:cNvPr id="0" name=""/>
        <dsp:cNvSpPr/>
      </dsp:nvSpPr>
      <dsp:spPr>
        <a:xfrm>
          <a:off x="577871" y="878478"/>
          <a:ext cx="2665673" cy="37246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471983" rIns="220472" bIns="220472"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Trunk</a:t>
          </a:r>
        </a:p>
        <a:p>
          <a:pPr marL="228600" lvl="1" indent="-228600" algn="l" defTabSz="1066800">
            <a:lnSpc>
              <a:spcPct val="90000"/>
            </a:lnSpc>
            <a:spcBef>
              <a:spcPct val="0"/>
            </a:spcBef>
            <a:spcAft>
              <a:spcPct val="15000"/>
            </a:spcAft>
            <a:buChar char="•"/>
          </a:pPr>
          <a:r>
            <a:rPr lang="en-US" sz="2400" kern="1200" dirty="0"/>
            <a:t>Hood</a:t>
          </a:r>
        </a:p>
        <a:p>
          <a:pPr marL="228600" lvl="1" indent="-228600" algn="l" defTabSz="1066800">
            <a:lnSpc>
              <a:spcPct val="90000"/>
            </a:lnSpc>
            <a:spcBef>
              <a:spcPct val="0"/>
            </a:spcBef>
            <a:spcAft>
              <a:spcPct val="15000"/>
            </a:spcAft>
            <a:buChar char="•"/>
          </a:pPr>
          <a:r>
            <a:rPr lang="en-US" sz="2400" kern="1200" dirty="0"/>
            <a:t>Convertible Top</a:t>
          </a:r>
        </a:p>
        <a:p>
          <a:pPr marL="228600" lvl="1" indent="-228600" algn="l" defTabSz="1066800">
            <a:lnSpc>
              <a:spcPct val="90000"/>
            </a:lnSpc>
            <a:spcBef>
              <a:spcPct val="0"/>
            </a:spcBef>
            <a:spcAft>
              <a:spcPct val="15000"/>
            </a:spcAft>
            <a:buChar char="•"/>
          </a:pPr>
          <a:r>
            <a:rPr lang="en-US" sz="2400" kern="1200" dirty="0"/>
            <a:t>Elevator</a:t>
          </a:r>
        </a:p>
        <a:p>
          <a:pPr marL="228600" lvl="1" indent="-228600" algn="l" defTabSz="1066800">
            <a:lnSpc>
              <a:spcPct val="90000"/>
            </a:lnSpc>
            <a:spcBef>
              <a:spcPct val="0"/>
            </a:spcBef>
            <a:spcAft>
              <a:spcPct val="15000"/>
            </a:spcAft>
            <a:buChar char="•"/>
          </a:pPr>
          <a:r>
            <a:rPr lang="en-US" sz="2400" kern="1200" dirty="0"/>
            <a:t>Toilet</a:t>
          </a:r>
        </a:p>
        <a:p>
          <a:pPr marL="228600" lvl="1" indent="-228600" algn="l" defTabSz="1066800">
            <a:lnSpc>
              <a:spcPct val="90000"/>
            </a:lnSpc>
            <a:spcBef>
              <a:spcPct val="0"/>
            </a:spcBef>
            <a:spcAft>
              <a:spcPct val="15000"/>
            </a:spcAft>
            <a:buChar char="•"/>
          </a:pPr>
          <a:r>
            <a:rPr lang="en-US" sz="2400" kern="1200" dirty="0"/>
            <a:t>Bathroom</a:t>
          </a:r>
        </a:p>
        <a:p>
          <a:pPr marL="228600" lvl="1" indent="-228600" algn="l" defTabSz="1066800">
            <a:lnSpc>
              <a:spcPct val="90000"/>
            </a:lnSpc>
            <a:spcBef>
              <a:spcPct val="0"/>
            </a:spcBef>
            <a:spcAft>
              <a:spcPct val="15000"/>
            </a:spcAft>
            <a:buChar char="•"/>
          </a:pPr>
          <a:r>
            <a:rPr lang="en-US" sz="2400" kern="1200" dirty="0"/>
            <a:t>Vacuum</a:t>
          </a:r>
        </a:p>
      </dsp:txBody>
      <dsp:txXfrm>
        <a:off x="577871" y="878478"/>
        <a:ext cx="2665673" cy="3724656"/>
      </dsp:txXfrm>
    </dsp:sp>
    <dsp:sp modelId="{87F3D72A-1EAD-42AE-8BEB-71ADBEDE4A2B}">
      <dsp:nvSpPr>
        <dsp:cNvPr id="0" name=""/>
        <dsp:cNvSpPr/>
      </dsp:nvSpPr>
      <dsp:spPr>
        <a:xfrm>
          <a:off x="42709" y="172065"/>
          <a:ext cx="1070323" cy="1070323"/>
        </a:xfrm>
        <a:prstGeom prst="rect">
          <a:avLst/>
        </a:prstGeom>
        <a:blipFill>
          <a:blip xmlns:r="http://schemas.openxmlformats.org/officeDocument/2006/relationships" r:embed="rId1"/>
          <a:srcRect/>
          <a:stretch>
            <a:fillRect l="-9000" r="-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DAF01E-2C5E-452E-AD45-386B10A15DD4}">
      <dsp:nvSpPr>
        <dsp:cNvPr id="0" name=""/>
        <dsp:cNvSpPr/>
      </dsp:nvSpPr>
      <dsp:spPr>
        <a:xfrm rot="16200000">
          <a:off x="2324507" y="2473225"/>
          <a:ext cx="3724656" cy="535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1983" bIns="0" numCol="1" spcCol="1270" anchor="t" anchorCtr="0">
          <a:noAutofit/>
        </a:bodyPr>
        <a:lstStyle/>
        <a:p>
          <a:pPr marL="0" lvl="0" indent="0" algn="r" defTabSz="1600200">
            <a:lnSpc>
              <a:spcPct val="90000"/>
            </a:lnSpc>
            <a:spcBef>
              <a:spcPct val="0"/>
            </a:spcBef>
            <a:spcAft>
              <a:spcPct val="35000"/>
            </a:spcAft>
            <a:buNone/>
          </a:pPr>
          <a:r>
            <a:rPr lang="en-US" sz="3600" kern="1200" dirty="0"/>
            <a:t>United Kingdom</a:t>
          </a:r>
        </a:p>
      </dsp:txBody>
      <dsp:txXfrm>
        <a:off x="2324507" y="2473225"/>
        <a:ext cx="3724656" cy="535161"/>
      </dsp:txXfrm>
    </dsp:sp>
    <dsp:sp modelId="{9D4BA452-D7F2-4E36-92C5-40676108D160}">
      <dsp:nvSpPr>
        <dsp:cNvPr id="0" name=""/>
        <dsp:cNvSpPr/>
      </dsp:nvSpPr>
      <dsp:spPr>
        <a:xfrm>
          <a:off x="4454416" y="878478"/>
          <a:ext cx="2665673" cy="37246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471983" rIns="220472" bIns="220472"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Boot</a:t>
          </a:r>
        </a:p>
        <a:p>
          <a:pPr marL="228600" lvl="1" indent="-228600" algn="l" defTabSz="1066800">
            <a:lnSpc>
              <a:spcPct val="90000"/>
            </a:lnSpc>
            <a:spcBef>
              <a:spcPct val="0"/>
            </a:spcBef>
            <a:spcAft>
              <a:spcPct val="15000"/>
            </a:spcAft>
            <a:buChar char="•"/>
          </a:pPr>
          <a:r>
            <a:rPr lang="en-US" sz="2400" kern="1200" dirty="0"/>
            <a:t>Bonnet</a:t>
          </a:r>
        </a:p>
        <a:p>
          <a:pPr marL="228600" lvl="1" indent="-228600" algn="l" defTabSz="1066800">
            <a:lnSpc>
              <a:spcPct val="90000"/>
            </a:lnSpc>
            <a:spcBef>
              <a:spcPct val="0"/>
            </a:spcBef>
            <a:spcAft>
              <a:spcPct val="15000"/>
            </a:spcAft>
            <a:buChar char="•"/>
          </a:pPr>
          <a:r>
            <a:rPr lang="en-US" sz="2400" kern="1200" dirty="0"/>
            <a:t>Hood</a:t>
          </a:r>
        </a:p>
        <a:p>
          <a:pPr marL="228600" lvl="1" indent="-228600" algn="l" defTabSz="1066800">
            <a:lnSpc>
              <a:spcPct val="90000"/>
            </a:lnSpc>
            <a:spcBef>
              <a:spcPct val="0"/>
            </a:spcBef>
            <a:spcAft>
              <a:spcPct val="15000"/>
            </a:spcAft>
            <a:buChar char="•"/>
          </a:pPr>
          <a:r>
            <a:rPr lang="en-US" sz="2400" kern="1200" dirty="0"/>
            <a:t>Lift</a:t>
          </a:r>
        </a:p>
        <a:p>
          <a:pPr marL="228600" lvl="1" indent="-228600" algn="l" defTabSz="1066800">
            <a:lnSpc>
              <a:spcPct val="90000"/>
            </a:lnSpc>
            <a:spcBef>
              <a:spcPct val="0"/>
            </a:spcBef>
            <a:spcAft>
              <a:spcPct val="15000"/>
            </a:spcAft>
            <a:buChar char="•"/>
          </a:pPr>
          <a:r>
            <a:rPr lang="en-US" sz="2400" kern="1200" dirty="0"/>
            <a:t>W.C.</a:t>
          </a:r>
        </a:p>
        <a:p>
          <a:pPr marL="228600" lvl="1" indent="-228600" algn="l" defTabSz="1066800">
            <a:lnSpc>
              <a:spcPct val="90000"/>
            </a:lnSpc>
            <a:spcBef>
              <a:spcPct val="0"/>
            </a:spcBef>
            <a:spcAft>
              <a:spcPct val="15000"/>
            </a:spcAft>
            <a:buChar char="•"/>
          </a:pPr>
          <a:r>
            <a:rPr lang="en-US" sz="2400" kern="1200" dirty="0"/>
            <a:t>Tub or Shower</a:t>
          </a:r>
        </a:p>
        <a:p>
          <a:pPr marL="228600" lvl="1" indent="-228600" algn="l" defTabSz="1066800">
            <a:lnSpc>
              <a:spcPct val="90000"/>
            </a:lnSpc>
            <a:spcBef>
              <a:spcPct val="0"/>
            </a:spcBef>
            <a:spcAft>
              <a:spcPct val="15000"/>
            </a:spcAft>
            <a:buChar char="•"/>
          </a:pPr>
          <a:r>
            <a:rPr lang="en-US" sz="2400" kern="1200" dirty="0"/>
            <a:t>Hoover</a:t>
          </a:r>
        </a:p>
      </dsp:txBody>
      <dsp:txXfrm>
        <a:off x="4454416" y="878478"/>
        <a:ext cx="2665673" cy="3724656"/>
      </dsp:txXfrm>
    </dsp:sp>
    <dsp:sp modelId="{36ABD136-9861-4933-976B-031E223CAC89}">
      <dsp:nvSpPr>
        <dsp:cNvPr id="0" name=""/>
        <dsp:cNvSpPr/>
      </dsp:nvSpPr>
      <dsp:spPr>
        <a:xfrm>
          <a:off x="3919254" y="172065"/>
          <a:ext cx="1070323" cy="1070323"/>
        </a:xfrm>
        <a:prstGeom prst="rect">
          <a:avLst/>
        </a:prstGeom>
        <a:blipFill>
          <a:blip xmlns:r="http://schemas.openxmlformats.org/officeDocument/2006/relationships" r:embed="rId2" cstate="print"/>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F1A8C03-FF39-4C27-9146-6F37DFD17E31}" type="datetime1">
              <a:rPr lang="en-US" smtClean="0"/>
              <a:t>8/2/2020</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CA"/>
              <a:t>College of the North Atlantic Qatar Winter 2020 - Peter Robertson</a:t>
            </a: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A178DC5-3307-4E85-A6AA-829346A2B0F9}" type="slidenum">
              <a:rPr lang="en-CA" smtClean="0"/>
              <a:t>‹#›</a:t>
            </a:fld>
            <a:endParaRPr lang="en-CA"/>
          </a:p>
        </p:txBody>
      </p:sp>
    </p:spTree>
    <p:extLst>
      <p:ext uri="{BB962C8B-B14F-4D97-AF65-F5344CB8AC3E}">
        <p14:creationId xmlns:p14="http://schemas.microsoft.com/office/powerpoint/2010/main" val="402590302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smtClean="0">
                <a:latin typeface="+mn-lt"/>
              </a:defRPr>
            </a:lvl1pPr>
          </a:lstStyle>
          <a:p>
            <a:pPr>
              <a:defRPr/>
            </a:pPr>
            <a:fld id="{614CDCAA-B05A-4F30-8E9F-3F2B8321CA93}" type="datetime1">
              <a:rPr lang="en-US" smtClean="0"/>
              <a:t>8/2/2020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r>
              <a:rPr lang="en-CA"/>
              <a:t>College of the North Atlantic Qatar Winter 2020 - Peter Robertson</a:t>
            </a: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smtClean="0">
                <a:latin typeface="+mn-lt"/>
              </a:defRPr>
            </a:lvl1pPr>
          </a:lstStyle>
          <a:p>
            <a:pPr>
              <a:defRPr/>
            </a:pPr>
            <a:fld id="{B8640A60-B30B-4E91-8FE7-59A31558858B}" type="slidenum">
              <a:rPr lang="en-US"/>
              <a:pPr>
                <a:defRPr/>
              </a:pPr>
              <a:t>‹#›</a:t>
            </a:fld>
            <a:endParaRPr lang="en-US"/>
          </a:p>
        </p:txBody>
      </p:sp>
    </p:spTree>
    <p:extLst>
      <p:ext uri="{BB962C8B-B14F-4D97-AF65-F5344CB8AC3E}">
        <p14:creationId xmlns:p14="http://schemas.microsoft.com/office/powerpoint/2010/main" val="9597578"/>
      </p:ext>
    </p:extLst>
  </p:cSld>
  <p:clrMap bg1="lt1" tx1="dk1" bg2="lt2" tx2="dk2" accent1="accent1" accent2="accent2" accent3="accent3" accent4="accent4" accent5="accent5" accent6="accent6" hlink="hlink" folHlink="folHlink"/>
  <p:hf hdr="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B8640A60-B30B-4E91-8FE7-59A31558858B}" type="slidenum">
              <a:rPr lang="en-US" smtClean="0"/>
              <a:pPr>
                <a:defRPr/>
              </a:pPr>
              <a:t>1</a:t>
            </a:fld>
            <a:endParaRPr lang="en-US"/>
          </a:p>
        </p:txBody>
      </p:sp>
      <p:sp>
        <p:nvSpPr>
          <p:cNvPr id="5" name="Date Placeholder 4"/>
          <p:cNvSpPr>
            <a:spLocks noGrp="1"/>
          </p:cNvSpPr>
          <p:nvPr>
            <p:ph type="dt" idx="11"/>
          </p:nvPr>
        </p:nvSpPr>
        <p:spPr/>
        <p:txBody>
          <a:bodyPr/>
          <a:lstStyle/>
          <a:p>
            <a:pPr>
              <a:defRPr/>
            </a:pPr>
            <a:fld id="{230B5975-7B10-4E23-84F4-C6F89FDD24C2}" type="datetime1">
              <a:rPr lang="en-US" smtClean="0"/>
              <a:t>8/2/2020</a:t>
            </a:fld>
            <a:endParaRPr lang="en-US"/>
          </a:p>
        </p:txBody>
      </p:sp>
      <p:sp>
        <p:nvSpPr>
          <p:cNvPr id="6" name="Footer Placeholder 5"/>
          <p:cNvSpPr>
            <a:spLocks noGrp="1"/>
          </p:cNvSpPr>
          <p:nvPr>
            <p:ph type="ftr" sz="quarter" idx="12"/>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2790764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Culture is a  very important part of international marketing, it affects us from the time we wake up in the morning till we go to bed and even while we sleep the products we use are impacted by culture.  Culture impacts birthrates; eg: contraception is not permitted by religion in primarily strict Catholic or Muslim nations.  Rich and developed countries are not adding to their population due to lifestyle, higher education levels as well as women in the workforce.  This will be reflected in a decline in birthrates in the developed world.</a:t>
            </a:r>
          </a:p>
        </p:txBody>
      </p:sp>
      <p:sp>
        <p:nvSpPr>
          <p:cNvPr id="18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DB61D1A-6FC7-4850-B566-7756CF7D0DE4}" type="slidenum">
              <a:rPr lang="en-US"/>
              <a:pPr fontAlgn="base">
                <a:spcBef>
                  <a:spcPct val="0"/>
                </a:spcBef>
                <a:spcAft>
                  <a:spcPct val="0"/>
                </a:spcAft>
              </a:pPr>
              <a:t>3</a:t>
            </a:fld>
            <a:endParaRPr lang="en-US"/>
          </a:p>
        </p:txBody>
      </p:sp>
      <p:sp>
        <p:nvSpPr>
          <p:cNvPr id="2" name="Date Placeholder 1"/>
          <p:cNvSpPr>
            <a:spLocks noGrp="1"/>
          </p:cNvSpPr>
          <p:nvPr>
            <p:ph type="dt" idx="10"/>
          </p:nvPr>
        </p:nvSpPr>
        <p:spPr/>
        <p:txBody>
          <a:bodyPr/>
          <a:lstStyle/>
          <a:p>
            <a:pPr>
              <a:defRPr/>
            </a:pPr>
            <a:fld id="{2D007028-73F8-4DAE-B736-37840B8F5CF7}"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3972316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Different types of food are consumed in different cultures (Exhibit 4.2).  In hot, tropical countries, spicy food is eaten as spices preserve the food even without refrigeration.  The geography of the country also shapes food habits, the Japanese eat a lot of fish and seafood since that is the primary source of food for a country made up of tiny islands in the pacific ocean.  The French are famous for wines and champagne because the weather and soil are conducive for grape farming.  Diseases also follow food habits such as lung cancer in Spain due to excessive smoking, liver disease in Germany due to consumption of fatty foods (Exhibit 4.3).</a:t>
            </a:r>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84538B1-7733-4A9A-B51F-A5183C4EB1D0}" type="slidenum">
              <a:rPr lang="en-US"/>
              <a:pPr fontAlgn="base">
                <a:spcBef>
                  <a:spcPct val="0"/>
                </a:spcBef>
                <a:spcAft>
                  <a:spcPct val="0"/>
                </a:spcAft>
              </a:pPr>
              <a:t>5</a:t>
            </a:fld>
            <a:endParaRPr lang="en-US"/>
          </a:p>
        </p:txBody>
      </p:sp>
      <p:sp>
        <p:nvSpPr>
          <p:cNvPr id="2" name="Date Placeholder 1"/>
          <p:cNvSpPr>
            <a:spLocks noGrp="1"/>
          </p:cNvSpPr>
          <p:nvPr>
            <p:ph type="dt" idx="10"/>
          </p:nvPr>
        </p:nvSpPr>
        <p:spPr/>
        <p:txBody>
          <a:bodyPr/>
          <a:lstStyle/>
          <a:p>
            <a:pPr>
              <a:defRPr/>
            </a:pPr>
            <a:fld id="{521B8F84-39AA-4823-8E35-4E05ADA7F20A}"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3156727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CB7744-DF34-4F57-82C1-D120C1DB13BC}" type="slidenum">
              <a:rPr lang="en-US"/>
              <a:pPr fontAlgn="base">
                <a:spcBef>
                  <a:spcPct val="0"/>
                </a:spcBef>
                <a:spcAft>
                  <a:spcPct val="0"/>
                </a:spcAft>
              </a:pPr>
              <a:t>8</a:t>
            </a:fld>
            <a:endParaRPr lang="en-US"/>
          </a:p>
        </p:txBody>
      </p:sp>
      <p:sp>
        <p:nvSpPr>
          <p:cNvPr id="2" name="Date Placeholder 1"/>
          <p:cNvSpPr>
            <a:spLocks noGrp="1"/>
          </p:cNvSpPr>
          <p:nvPr>
            <p:ph type="dt" idx="10"/>
          </p:nvPr>
        </p:nvSpPr>
        <p:spPr/>
        <p:txBody>
          <a:bodyPr/>
          <a:lstStyle/>
          <a:p>
            <a:pPr>
              <a:defRPr/>
            </a:pPr>
            <a:fld id="{84EEFF55-AEA8-455C-9BBA-D94A78E0914E}"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1570944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We as humans and consumers are able to adapt to changing environments through </a:t>
            </a:r>
            <a:r>
              <a:rPr lang="en-US" i="1"/>
              <a:t>innovation.  </a:t>
            </a:r>
            <a:r>
              <a:rPr lang="en-US"/>
              <a:t>Individuals can learn culture from social institutions through </a:t>
            </a:r>
            <a:r>
              <a:rPr lang="en-US" i="1"/>
              <a:t>socialization </a:t>
            </a:r>
            <a:r>
              <a:rPr lang="en-US"/>
              <a:t>(where one is raised and how) and </a:t>
            </a:r>
            <a:r>
              <a:rPr lang="en-US" i="1"/>
              <a:t>acculturation </a:t>
            </a:r>
            <a:r>
              <a:rPr lang="en-US"/>
              <a:t>(adjusting to a new culture). We also learn and adapt to a culture through role modeling, or imitation of peers. People also make decisions about consumption and production through </a:t>
            </a:r>
            <a:r>
              <a:rPr lang="en-US" i="1"/>
              <a:t>application </a:t>
            </a:r>
            <a:r>
              <a:rPr lang="en-US"/>
              <a:t>of their cultural-based knowledge.</a:t>
            </a:r>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E3F3545-0300-4D1A-835E-AA648CD9DE11}" type="slidenum">
              <a:rPr lang="en-US"/>
              <a:pPr fontAlgn="base">
                <a:spcBef>
                  <a:spcPct val="0"/>
                </a:spcBef>
                <a:spcAft>
                  <a:spcPct val="0"/>
                </a:spcAft>
              </a:pPr>
              <a:t>9</a:t>
            </a:fld>
            <a:endParaRPr lang="en-US"/>
          </a:p>
        </p:txBody>
      </p:sp>
      <p:sp>
        <p:nvSpPr>
          <p:cNvPr id="2" name="Date Placeholder 1"/>
          <p:cNvSpPr>
            <a:spLocks noGrp="1"/>
          </p:cNvSpPr>
          <p:nvPr>
            <p:ph type="dt" idx="10"/>
          </p:nvPr>
        </p:nvSpPr>
        <p:spPr/>
        <p:txBody>
          <a:bodyPr/>
          <a:lstStyle/>
          <a:p>
            <a:pPr>
              <a:defRPr/>
            </a:pPr>
            <a:fld id="{0D6CD952-E892-458E-B968-FD93FCBFF2C6}"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1221201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Geography includes more than just the weather and temperature, it is also what kind of plants and animals can be raised in the region and that influences society and consumption.  According to Diamond, innovations spread faster from east to west.  Before the advent of transoceanic shipping, ideas flowed over the Silk Road but not across the Sahara or the Isthmus of Panama.  Parket advocates for a strong correlation between latitude and GDP, for example the GDP of Scandinavian countries are much higher than South American countries.</a:t>
            </a:r>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A9F76A-67CB-47A9-9EC8-1F07E2900201}" type="slidenum">
              <a:rPr lang="en-US"/>
              <a:pPr fontAlgn="base">
                <a:spcBef>
                  <a:spcPct val="0"/>
                </a:spcBef>
                <a:spcAft>
                  <a:spcPct val="0"/>
                </a:spcAft>
              </a:pPr>
              <a:t>10</a:t>
            </a:fld>
            <a:endParaRPr lang="en-US"/>
          </a:p>
        </p:txBody>
      </p:sp>
      <p:sp>
        <p:nvSpPr>
          <p:cNvPr id="2" name="Date Placeholder 1"/>
          <p:cNvSpPr>
            <a:spLocks noGrp="1"/>
          </p:cNvSpPr>
          <p:nvPr>
            <p:ph type="dt" idx="10"/>
          </p:nvPr>
        </p:nvSpPr>
        <p:spPr/>
        <p:txBody>
          <a:bodyPr/>
          <a:lstStyle/>
          <a:p>
            <a:pPr>
              <a:defRPr/>
            </a:pPr>
            <a:fld id="{FAB02CC7-ECA0-49AB-9306-5404650722C7}"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2380168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See the cola pictures, Turkey has their own cola called “Cola Turkey,” a coca cola taste alike, but a local brand.  Military conflicts in the Middle East bred these brands, because of an anti U.S. sentiment.</a:t>
            </a:r>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1EEB931-9F7C-4035-BC99-42684D155F99}" type="slidenum">
              <a:rPr lang="en-US"/>
              <a:pPr fontAlgn="base">
                <a:spcBef>
                  <a:spcPct val="0"/>
                </a:spcBef>
                <a:spcAft>
                  <a:spcPct val="0"/>
                </a:spcAft>
              </a:pPr>
              <a:t>11</a:t>
            </a:fld>
            <a:endParaRPr lang="en-US"/>
          </a:p>
        </p:txBody>
      </p:sp>
      <p:sp>
        <p:nvSpPr>
          <p:cNvPr id="2" name="Date Placeholder 1"/>
          <p:cNvSpPr>
            <a:spLocks noGrp="1"/>
          </p:cNvSpPr>
          <p:nvPr>
            <p:ph type="dt" idx="10"/>
          </p:nvPr>
        </p:nvSpPr>
        <p:spPr/>
        <p:txBody>
          <a:bodyPr/>
          <a:lstStyle/>
          <a:p>
            <a:pPr>
              <a:defRPr/>
            </a:pPr>
            <a:fld id="{A9B7B0DD-4DAC-45F4-AE92-FB72F1559925}"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3291841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Diamond’s book is filled with examples.  For instance, America’s trade policy and its dependence on tobacco trade and its impact on Virginia's economy.</a:t>
            </a:r>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6D6DDC0-DFCF-4BC5-A425-0122496C310F}" type="slidenum">
              <a:rPr lang="en-US"/>
              <a:pPr fontAlgn="base">
                <a:spcBef>
                  <a:spcPct val="0"/>
                </a:spcBef>
                <a:spcAft>
                  <a:spcPct val="0"/>
                </a:spcAft>
              </a:pPr>
              <a:t>12</a:t>
            </a:fld>
            <a:endParaRPr lang="en-US"/>
          </a:p>
        </p:txBody>
      </p:sp>
      <p:sp>
        <p:nvSpPr>
          <p:cNvPr id="2" name="Date Placeholder 1"/>
          <p:cNvSpPr>
            <a:spLocks noGrp="1"/>
          </p:cNvSpPr>
          <p:nvPr>
            <p:ph type="dt" idx="10"/>
          </p:nvPr>
        </p:nvSpPr>
        <p:spPr/>
        <p:txBody>
          <a:bodyPr/>
          <a:lstStyle/>
          <a:p>
            <a:pPr>
              <a:defRPr/>
            </a:pPr>
            <a:fld id="{87505ADD-3F22-4CB2-B8D0-A0206335C435}"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4203680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Every technological innovation has a profound impact on culture.  For example, as we have moved from VHS tapes to DVDs to BluRay it has impacted our lifestyle, taking up less space and providing more convenience.  The internet has changed the way we communicate and has made the world a smaller place.</a:t>
            </a:r>
          </a:p>
        </p:txBody>
      </p:sp>
      <p:sp>
        <p:nvSpPr>
          <p:cNvPr id="368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2EFD428-AAA8-4693-89FA-022EACCDD315}" type="slidenum">
              <a:rPr lang="en-US"/>
              <a:pPr fontAlgn="base">
                <a:spcBef>
                  <a:spcPct val="0"/>
                </a:spcBef>
                <a:spcAft>
                  <a:spcPct val="0"/>
                </a:spcAft>
              </a:pPr>
              <a:t>14</a:t>
            </a:fld>
            <a:endParaRPr lang="en-US"/>
          </a:p>
        </p:txBody>
      </p:sp>
      <p:sp>
        <p:nvSpPr>
          <p:cNvPr id="2" name="Date Placeholder 1"/>
          <p:cNvSpPr>
            <a:spLocks noGrp="1"/>
          </p:cNvSpPr>
          <p:nvPr>
            <p:ph type="dt" idx="10"/>
          </p:nvPr>
        </p:nvSpPr>
        <p:spPr/>
        <p:txBody>
          <a:bodyPr/>
          <a:lstStyle/>
          <a:p>
            <a:pPr>
              <a:defRPr/>
            </a:pPr>
            <a:fld id="{61B5BE1B-0755-4BD6-A2DD-2E4ED7B45408}"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2965259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a:t>Social institutions </a:t>
            </a:r>
            <a:r>
              <a:rPr lang="en-US"/>
              <a:t>including </a:t>
            </a:r>
            <a:r>
              <a:rPr lang="en-US" i="1"/>
              <a:t>family, religion, school, the media, government</a:t>
            </a:r>
            <a:r>
              <a:rPr lang="en-US"/>
              <a:t>, and </a:t>
            </a:r>
            <a:r>
              <a:rPr lang="en-US" i="1"/>
              <a:t>corporations </a:t>
            </a:r>
            <a:r>
              <a:rPr lang="en-US"/>
              <a:t>all culture, society and behavior.</a:t>
            </a:r>
          </a:p>
        </p:txBody>
      </p:sp>
      <p:sp>
        <p:nvSpPr>
          <p:cNvPr id="389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F4958D2-6D01-479C-A3B3-AEBAFAA4A0E5}" type="slidenum">
              <a:rPr lang="en-US"/>
              <a:pPr fontAlgn="base">
                <a:spcBef>
                  <a:spcPct val="0"/>
                </a:spcBef>
                <a:spcAft>
                  <a:spcPct val="0"/>
                </a:spcAft>
              </a:pPr>
              <a:t>15</a:t>
            </a:fld>
            <a:endParaRPr lang="en-US"/>
          </a:p>
        </p:txBody>
      </p:sp>
      <p:sp>
        <p:nvSpPr>
          <p:cNvPr id="2" name="Date Placeholder 1"/>
          <p:cNvSpPr>
            <a:spLocks noGrp="1"/>
          </p:cNvSpPr>
          <p:nvPr>
            <p:ph type="dt" idx="10"/>
          </p:nvPr>
        </p:nvSpPr>
        <p:spPr/>
        <p:txBody>
          <a:bodyPr/>
          <a:lstStyle/>
          <a:p>
            <a:pPr>
              <a:defRPr/>
            </a:pPr>
            <a:fld id="{06348734-B2D7-4B04-AB9B-CD5B3ED18A33}"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426798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Underlying the cultural diversity that exists among countries are fundamental differences in </a:t>
            </a:r>
            <a:r>
              <a:rPr lang="en-US" b="1"/>
              <a:t>cultural values </a:t>
            </a:r>
            <a:r>
              <a:rPr lang="en-US"/>
              <a:t>, that is, the importance of things and ideas. The most useful information on how cultural values influence various types of business and market behavior comes</a:t>
            </a:r>
          </a:p>
          <a:p>
            <a:pPr>
              <a:spcBef>
                <a:spcPct val="0"/>
              </a:spcBef>
            </a:pPr>
            <a:r>
              <a:rPr lang="en-US"/>
              <a:t>from the work of Dutch researcher Geert Hofstede.</a:t>
            </a:r>
          </a:p>
        </p:txBody>
      </p:sp>
      <p:sp>
        <p:nvSpPr>
          <p:cNvPr id="440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2FC1391-22C4-4A6B-9C30-88071997DE84}" type="slidenum">
              <a:rPr lang="en-US"/>
              <a:pPr fontAlgn="base">
                <a:spcBef>
                  <a:spcPct val="0"/>
                </a:spcBef>
                <a:spcAft>
                  <a:spcPct val="0"/>
                </a:spcAft>
              </a:pPr>
              <a:t>19</a:t>
            </a:fld>
            <a:endParaRPr lang="en-US"/>
          </a:p>
        </p:txBody>
      </p:sp>
      <p:sp>
        <p:nvSpPr>
          <p:cNvPr id="2" name="Date Placeholder 1"/>
          <p:cNvSpPr>
            <a:spLocks noGrp="1"/>
          </p:cNvSpPr>
          <p:nvPr>
            <p:ph type="dt" idx="10"/>
          </p:nvPr>
        </p:nvSpPr>
        <p:spPr/>
        <p:txBody>
          <a:bodyPr/>
          <a:lstStyle/>
          <a:p>
            <a:pPr>
              <a:defRPr/>
            </a:pPr>
            <a:fld id="{DC37A6E6-4386-4DE6-BA8B-434519CFFA10}"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1985691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The four 4 dimensions of culture proposed by Hofstede are described briefly above and in the following slides. Because MAS has proven least useful, our text does not consider it further.</a:t>
            </a:r>
          </a:p>
        </p:txBody>
      </p:sp>
      <p:sp>
        <p:nvSpPr>
          <p:cNvPr id="460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58AC009-63E6-4F73-88F2-D3FA98FD2FA4}" type="slidenum">
              <a:rPr lang="en-US"/>
              <a:pPr fontAlgn="base">
                <a:spcBef>
                  <a:spcPct val="0"/>
                </a:spcBef>
                <a:spcAft>
                  <a:spcPct val="0"/>
                </a:spcAft>
              </a:pPr>
              <a:t>20</a:t>
            </a:fld>
            <a:endParaRPr lang="en-US"/>
          </a:p>
        </p:txBody>
      </p:sp>
      <p:sp>
        <p:nvSpPr>
          <p:cNvPr id="2" name="Date Placeholder 1"/>
          <p:cNvSpPr>
            <a:spLocks noGrp="1"/>
          </p:cNvSpPr>
          <p:nvPr>
            <p:ph type="dt" idx="10"/>
          </p:nvPr>
        </p:nvSpPr>
        <p:spPr/>
        <p:txBody>
          <a:bodyPr/>
          <a:lstStyle/>
          <a:p>
            <a:pPr>
              <a:defRPr/>
            </a:pPr>
            <a:fld id="{82B872B8-945C-4ED9-8DD4-DE25CF5427D3}"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1869612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Group culture is more valued in collectivistic countries: Japan, China and other Confucian cultures are more collectivistic.</a:t>
            </a:r>
          </a:p>
        </p:txBody>
      </p:sp>
      <p:sp>
        <p:nvSpPr>
          <p:cNvPr id="481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FBDD5C1-3F7B-4038-AA57-F1364541585F}" type="slidenum">
              <a:rPr lang="en-US"/>
              <a:pPr fontAlgn="base">
                <a:spcBef>
                  <a:spcPct val="0"/>
                </a:spcBef>
                <a:spcAft>
                  <a:spcPct val="0"/>
                </a:spcAft>
              </a:pPr>
              <a:t>21</a:t>
            </a:fld>
            <a:endParaRPr lang="en-US"/>
          </a:p>
        </p:txBody>
      </p:sp>
      <p:sp>
        <p:nvSpPr>
          <p:cNvPr id="2" name="Date Placeholder 1"/>
          <p:cNvSpPr>
            <a:spLocks noGrp="1"/>
          </p:cNvSpPr>
          <p:nvPr>
            <p:ph type="dt" idx="10"/>
          </p:nvPr>
        </p:nvSpPr>
        <p:spPr/>
        <p:txBody>
          <a:bodyPr/>
          <a:lstStyle/>
          <a:p>
            <a:pPr>
              <a:defRPr/>
            </a:pPr>
            <a:fld id="{E92A0398-F03A-47E8-9695-E29DD9ADEA05}"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3809718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Power distance represents the extent of hierarchy in a society.  Countries that are high in Power Distance such as those in Latin America or Africa, are cultures that have clear distinctions between superiors and subordinates and understand and accept that power rests with superiors.</a:t>
            </a:r>
          </a:p>
        </p:txBody>
      </p:sp>
      <p:sp>
        <p:nvSpPr>
          <p:cNvPr id="501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DBFE5F0-4700-43A5-85E9-479D2E715BA6}" type="slidenum">
              <a:rPr lang="en-US"/>
              <a:pPr fontAlgn="base">
                <a:spcBef>
                  <a:spcPct val="0"/>
                </a:spcBef>
                <a:spcAft>
                  <a:spcPct val="0"/>
                </a:spcAft>
              </a:pPr>
              <a:t>22</a:t>
            </a:fld>
            <a:endParaRPr lang="en-US"/>
          </a:p>
        </p:txBody>
      </p:sp>
      <p:sp>
        <p:nvSpPr>
          <p:cNvPr id="2" name="Date Placeholder 1"/>
          <p:cNvSpPr>
            <a:spLocks noGrp="1"/>
          </p:cNvSpPr>
          <p:nvPr>
            <p:ph type="dt" idx="10"/>
          </p:nvPr>
        </p:nvSpPr>
        <p:spPr/>
        <p:txBody>
          <a:bodyPr/>
          <a:lstStyle/>
          <a:p>
            <a:pPr>
              <a:defRPr/>
            </a:pPr>
            <a:fld id="{442369E9-3EFE-4EC0-8BBB-7E5C6E399C5B}"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4231084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Countries with high UAI distrust others and rely upon people with power for information and rules and regulations to reduce risk.  For example UAI countries tend to have many forms to complete and additional steps to conduct business.</a:t>
            </a:r>
          </a:p>
        </p:txBody>
      </p:sp>
      <p:sp>
        <p:nvSpPr>
          <p:cNvPr id="522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153D057-E81C-4A6A-88BC-031F75183758}" type="slidenum">
              <a:rPr lang="en-US"/>
              <a:pPr fontAlgn="base">
                <a:spcBef>
                  <a:spcPct val="0"/>
                </a:spcBef>
                <a:spcAft>
                  <a:spcPct val="0"/>
                </a:spcAft>
              </a:pPr>
              <a:t>23</a:t>
            </a:fld>
            <a:endParaRPr lang="en-US"/>
          </a:p>
        </p:txBody>
      </p:sp>
      <p:sp>
        <p:nvSpPr>
          <p:cNvPr id="2" name="Date Placeholder 1"/>
          <p:cNvSpPr>
            <a:spLocks noGrp="1"/>
          </p:cNvSpPr>
          <p:nvPr>
            <p:ph type="dt" idx="10"/>
          </p:nvPr>
        </p:nvSpPr>
        <p:spPr/>
        <p:txBody>
          <a:bodyPr/>
          <a:lstStyle/>
          <a:p>
            <a:pPr>
              <a:defRPr/>
            </a:pPr>
            <a:fld id="{DA0EA97D-7FFE-4178-8AA9-112866CDA943}"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879145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Rituals are important in every culture.  How Easter is celebrated in the U.S. with the Easter Bunny’s visit and a traditional meal, is very different from how it is celebrated in Mexico, where it is tradition to visit the tombstones and pay homage to the dead.  Wedding gowns are typically white in the West, but very colorful and bright in the country of India where the groom arrives on a horse with an entourage (refer to the movie Monsoon Wedding mentioned in the text).  Symbols in a culture include language, both verbal and non-verbal and includes the perception of time, space and relationships.</a:t>
            </a:r>
          </a:p>
        </p:txBody>
      </p:sp>
      <p:sp>
        <p:nvSpPr>
          <p:cNvPr id="552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FEABA1E-F56C-4D09-A3D4-C07CD88335BA}" type="slidenum">
              <a:rPr lang="en-US"/>
              <a:pPr fontAlgn="base">
                <a:spcBef>
                  <a:spcPct val="0"/>
                </a:spcBef>
                <a:spcAft>
                  <a:spcPct val="0"/>
                </a:spcAft>
              </a:pPr>
              <a:t>25</a:t>
            </a:fld>
            <a:endParaRPr lang="en-US"/>
          </a:p>
        </p:txBody>
      </p:sp>
      <p:sp>
        <p:nvSpPr>
          <p:cNvPr id="2" name="Date Placeholder 1"/>
          <p:cNvSpPr>
            <a:spLocks noGrp="1"/>
          </p:cNvSpPr>
          <p:nvPr>
            <p:ph type="dt" idx="10"/>
          </p:nvPr>
        </p:nvSpPr>
        <p:spPr/>
        <p:txBody>
          <a:bodyPr/>
          <a:lstStyle/>
          <a:p>
            <a:pPr>
              <a:defRPr/>
            </a:pPr>
            <a:fld id="{0E8B77D0-2185-4D96-A5DE-89199AABE447}"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3527704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In Canada, French versus English has been a point of contention between regions.  Aesthetics includes a country’s music, art, folklore and drama.  </a:t>
            </a:r>
          </a:p>
        </p:txBody>
      </p:sp>
      <p:sp>
        <p:nvSpPr>
          <p:cNvPr id="573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9EDF5CC-5388-4172-8730-D982F394F8A7}" type="slidenum">
              <a:rPr lang="en-US"/>
              <a:pPr fontAlgn="base">
                <a:spcBef>
                  <a:spcPct val="0"/>
                </a:spcBef>
                <a:spcAft>
                  <a:spcPct val="0"/>
                </a:spcAft>
              </a:pPr>
              <a:t>26</a:t>
            </a:fld>
            <a:endParaRPr lang="en-US"/>
          </a:p>
        </p:txBody>
      </p:sp>
      <p:sp>
        <p:nvSpPr>
          <p:cNvPr id="2" name="Date Placeholder 1"/>
          <p:cNvSpPr>
            <a:spLocks noGrp="1"/>
          </p:cNvSpPr>
          <p:nvPr>
            <p:ph type="dt" idx="10"/>
          </p:nvPr>
        </p:nvSpPr>
        <p:spPr/>
        <p:txBody>
          <a:bodyPr/>
          <a:lstStyle/>
          <a:p>
            <a:pPr>
              <a:defRPr/>
            </a:pPr>
            <a:fld id="{E178D028-EC95-4744-B165-49848A880FAA}"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153905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Photo caption:</a:t>
            </a:r>
          </a:p>
          <a:p>
            <a:pPr>
              <a:spcBef>
                <a:spcPct val="0"/>
              </a:spcBef>
            </a:pPr>
            <a:r>
              <a:rPr lang="en-US" dirty="0"/>
              <a:t>Dressed in the ritual color of saffron (orange), thousands of pilgrims of the Lord Shiva descend one of the over 100 </a:t>
            </a:r>
            <a:r>
              <a:rPr lang="en-US" i="1" dirty="0"/>
              <a:t>Ghats </a:t>
            </a:r>
            <a:r>
              <a:rPr lang="en-US" dirty="0"/>
              <a:t>in Varanasi, India, to perform </a:t>
            </a:r>
            <a:r>
              <a:rPr lang="en-US" i="1" dirty="0"/>
              <a:t>puja </a:t>
            </a:r>
            <a:r>
              <a:rPr lang="en-US" dirty="0"/>
              <a:t>(ritual cleansing of the soul). Varanasi (also known as Benares or </a:t>
            </a:r>
            <a:r>
              <a:rPr lang="en-US" dirty="0" err="1"/>
              <a:t>Banaris</a:t>
            </a:r>
            <a:r>
              <a:rPr lang="en-US" dirty="0"/>
              <a:t>) is one of the oldest and holiest cities in India. It is believed to be the home of Lord Shiva Hindu god) and the location of the first sermon by Buddha, so followers of numerous religions flock to Varanasi on a daily basis. Each day at sunrise and sunset, pilgrims crowd the </a:t>
            </a:r>
            <a:r>
              <a:rPr lang="en-US" i="1" dirty="0"/>
              <a:t>Ghats </a:t>
            </a:r>
            <a:r>
              <a:rPr lang="en-US" dirty="0"/>
              <a:t>(steps to the holy river/Mother Ganga/the River Ganges) to immerse themselves in the water and perform </a:t>
            </a:r>
            <a:r>
              <a:rPr lang="en-US" i="1" dirty="0"/>
              <a:t>puja </a:t>
            </a:r>
            <a:r>
              <a:rPr lang="en-US" dirty="0"/>
              <a:t>. On the busiest day of the ritual, some 5–10 million participate (according to Professor Rika Houston). Meanwhile, televised rituals such as the Academy Awards and World Cup soccer draw billions in the form of virtual crowds.</a:t>
            </a:r>
          </a:p>
        </p:txBody>
      </p:sp>
      <p:sp>
        <p:nvSpPr>
          <p:cNvPr id="604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6E8349C-7342-435C-9108-0A94B01B8B06}" type="slidenum">
              <a:rPr lang="en-US"/>
              <a:pPr fontAlgn="base">
                <a:spcBef>
                  <a:spcPct val="0"/>
                </a:spcBef>
                <a:spcAft>
                  <a:spcPct val="0"/>
                </a:spcAft>
              </a:pPr>
              <a:t>28</a:t>
            </a:fld>
            <a:endParaRPr lang="en-US"/>
          </a:p>
        </p:txBody>
      </p:sp>
      <p:sp>
        <p:nvSpPr>
          <p:cNvPr id="2" name="Date Placeholder 1"/>
          <p:cNvSpPr>
            <a:spLocks noGrp="1"/>
          </p:cNvSpPr>
          <p:nvPr>
            <p:ph type="dt" idx="10"/>
          </p:nvPr>
        </p:nvSpPr>
        <p:spPr/>
        <p:txBody>
          <a:bodyPr/>
          <a:lstStyle/>
          <a:p>
            <a:pPr>
              <a:defRPr/>
            </a:pPr>
            <a:fld id="{6190E2A3-EBEF-4A5A-B169-2B7012880FB5}"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3681204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In Asian countries such as Japan and China the number 4 represents death and it is avoided at all costs, some building even skip the fourth floor and go from 3 to 5.  Similar to the superstition about the number 13 in the West. Other examples of beliefs/superstitions are: not opening an umbrella in the house (Western) or not passing salt directly to a person (Eastern).</a:t>
            </a:r>
          </a:p>
          <a:p>
            <a:pPr>
              <a:spcBef>
                <a:spcPct val="0"/>
              </a:spcBef>
            </a:pPr>
            <a:endParaRPr lang="en-US"/>
          </a:p>
        </p:txBody>
      </p:sp>
      <p:sp>
        <p:nvSpPr>
          <p:cNvPr id="634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5658230-D69A-4FC2-9F58-E5838FEF44BA}" type="slidenum">
              <a:rPr lang="en-US"/>
              <a:pPr fontAlgn="base">
                <a:spcBef>
                  <a:spcPct val="0"/>
                </a:spcBef>
                <a:spcAft>
                  <a:spcPct val="0"/>
                </a:spcAft>
              </a:pPr>
              <a:t>30</a:t>
            </a:fld>
            <a:endParaRPr lang="en-US"/>
          </a:p>
        </p:txBody>
      </p:sp>
      <p:sp>
        <p:nvSpPr>
          <p:cNvPr id="2" name="Date Placeholder 1"/>
          <p:cNvSpPr>
            <a:spLocks noGrp="1"/>
          </p:cNvSpPr>
          <p:nvPr>
            <p:ph type="dt" idx="10"/>
          </p:nvPr>
        </p:nvSpPr>
        <p:spPr/>
        <p:txBody>
          <a:bodyPr/>
          <a:lstStyle/>
          <a:p>
            <a:pPr>
              <a:defRPr/>
            </a:pPr>
            <a:fld id="{83BA3B10-7AE5-4DBB-8F30-0178A1BE2444}"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964507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Nisbett in his book discusses differences between Asian and Western thinking.  Asians (although grouping all Asian countries into one category is not generally preferred) tend to see the big picture and have a more long-term orientaion. When compared to people in the West (North America and Europe).</a:t>
            </a:r>
          </a:p>
        </p:txBody>
      </p:sp>
      <p:sp>
        <p:nvSpPr>
          <p:cNvPr id="655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CEE5195-89B9-4C3C-BDC2-D5247DE16BA2}" type="slidenum">
              <a:rPr lang="en-US"/>
              <a:pPr fontAlgn="base">
                <a:spcBef>
                  <a:spcPct val="0"/>
                </a:spcBef>
                <a:spcAft>
                  <a:spcPct val="0"/>
                </a:spcAft>
              </a:pPr>
              <a:t>31</a:t>
            </a:fld>
            <a:endParaRPr lang="en-US"/>
          </a:p>
        </p:txBody>
      </p:sp>
      <p:sp>
        <p:nvSpPr>
          <p:cNvPr id="2" name="Date Placeholder 1"/>
          <p:cNvSpPr>
            <a:spLocks noGrp="1"/>
          </p:cNvSpPr>
          <p:nvPr>
            <p:ph type="dt" idx="10"/>
          </p:nvPr>
        </p:nvSpPr>
        <p:spPr/>
        <p:txBody>
          <a:bodyPr/>
          <a:lstStyle/>
          <a:p>
            <a:pPr>
              <a:defRPr/>
            </a:pPr>
            <a:fld id="{ACBD59D6-DE76-46E0-9983-06FE4F6A076E}"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25387677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Cultural sensitivity, or cultural empathy, must be carefully cultivated. For every amusing, annoying, peculiar, or repulsive cultural trait we find in a country, others see a similarly amusing, annoying, or repulsive trait in our culture. For example, we bathe, perfume, and deodorize our bodies in a daily ritual that is seen in many cultures as compulsive, while we often become annoyed with those cultures less concerned with natural body odor.  Just because a culture is different does not make it wrong. </a:t>
            </a:r>
          </a:p>
        </p:txBody>
      </p:sp>
      <p:sp>
        <p:nvSpPr>
          <p:cNvPr id="675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188D9FE-C70E-4D0F-BC95-5CE1136B7299}" type="slidenum">
              <a:rPr lang="en-US"/>
              <a:pPr fontAlgn="base">
                <a:spcBef>
                  <a:spcPct val="0"/>
                </a:spcBef>
                <a:spcAft>
                  <a:spcPct val="0"/>
                </a:spcAft>
              </a:pPr>
              <a:t>32</a:t>
            </a:fld>
            <a:endParaRPr lang="en-US"/>
          </a:p>
        </p:txBody>
      </p:sp>
      <p:sp>
        <p:nvSpPr>
          <p:cNvPr id="2" name="Date Placeholder 1"/>
          <p:cNvSpPr>
            <a:spLocks noGrp="1"/>
          </p:cNvSpPr>
          <p:nvPr>
            <p:ph type="dt" idx="10"/>
          </p:nvPr>
        </p:nvSpPr>
        <p:spPr/>
        <p:txBody>
          <a:bodyPr/>
          <a:lstStyle/>
          <a:p>
            <a:pPr>
              <a:defRPr/>
            </a:pPr>
            <a:fld id="{E5DC4B90-DA5F-4649-B2BC-D6271083F9F9}"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1026583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Typically everyone is resistant to change, some are more resistant than others.  For example, western companies have tried to change the habit of Indians of eating warm breakfasts.  However, in India, people still continue to do things like using warm milk in their cereal to have a “warm” breakfast instead of having cold cereal.</a:t>
            </a:r>
          </a:p>
        </p:txBody>
      </p:sp>
      <p:sp>
        <p:nvSpPr>
          <p:cNvPr id="706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40392DD-53A6-4685-9325-5B116A53CE69}" type="slidenum">
              <a:rPr lang="en-US"/>
              <a:pPr fontAlgn="base">
                <a:spcBef>
                  <a:spcPct val="0"/>
                </a:spcBef>
                <a:spcAft>
                  <a:spcPct val="0"/>
                </a:spcAft>
              </a:pPr>
              <a:t>34</a:t>
            </a:fld>
            <a:endParaRPr lang="en-US"/>
          </a:p>
        </p:txBody>
      </p:sp>
      <p:sp>
        <p:nvSpPr>
          <p:cNvPr id="2" name="Date Placeholder 1"/>
          <p:cNvSpPr>
            <a:spLocks noGrp="1"/>
          </p:cNvSpPr>
          <p:nvPr>
            <p:ph type="dt" idx="10"/>
          </p:nvPr>
        </p:nvSpPr>
        <p:spPr/>
        <p:txBody>
          <a:bodyPr/>
          <a:lstStyle/>
          <a:p>
            <a:pPr>
              <a:defRPr/>
            </a:pPr>
            <a:fld id="{1E8467F1-29F9-40A5-B682-6C7DA2AFBDE6}"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extLst>
      <p:ext uri="{BB962C8B-B14F-4D97-AF65-F5344CB8AC3E}">
        <p14:creationId xmlns:p14="http://schemas.microsoft.com/office/powerpoint/2010/main" val="32200842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0" y="0"/>
            <a:ext cx="9144000" cy="6858000"/>
          </a:xfrm>
          <a:prstGeom prst="rect">
            <a:avLst/>
          </a:prstGeom>
          <a:blipFill dpi="0" rotWithShape="1">
            <a:blip r:embed="rId2"/>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7"/>
          <p:cNvSpPr/>
          <p:nvPr userDrawn="1"/>
        </p:nvSpPr>
        <p:spPr>
          <a:xfrm>
            <a:off x="0" y="0"/>
            <a:ext cx="9144000" cy="5791200"/>
          </a:xfrm>
          <a:prstGeom prst="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userDrawn="1"/>
        </p:nvSpPr>
        <p:spPr>
          <a:xfrm>
            <a:off x="0" y="0"/>
            <a:ext cx="9144000" cy="4876800"/>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Text Box 2065"/>
          <p:cNvSpPr txBox="1">
            <a:spLocks noChangeArrowheads="1"/>
          </p:cNvSpPr>
          <p:nvPr userDrawn="1"/>
        </p:nvSpPr>
        <p:spPr bwMode="auto">
          <a:xfrm>
            <a:off x="106363" y="6577013"/>
            <a:ext cx="1812925" cy="244475"/>
          </a:xfrm>
          <a:prstGeom prst="rect">
            <a:avLst/>
          </a:prstGeom>
          <a:noFill/>
          <a:ln w="9525">
            <a:noFill/>
            <a:miter lim="800000"/>
            <a:headEnd/>
            <a:tailEnd/>
          </a:ln>
          <a:effectLst/>
        </p:spPr>
        <p:txBody>
          <a:bodyPr>
            <a:spAutoFit/>
          </a:bodyPr>
          <a:lstStyle/>
          <a:p>
            <a:pPr>
              <a:defRPr/>
            </a:pPr>
            <a:r>
              <a:rPr lang="en-US" sz="1000" b="1" i="1">
                <a:solidFill>
                  <a:schemeClr val="bg1"/>
                </a:solidFill>
                <a:latin typeface="Times New Roman" pitchFamily="18" charset="0"/>
                <a:ea typeface="ＭＳ Ｐゴシック"/>
                <a:cs typeface="ＭＳ Ｐゴシック"/>
              </a:rPr>
              <a:t>McGraw-Hill/Irwin</a:t>
            </a:r>
            <a:endParaRPr lang="en-US" sz="1000" b="1" i="1">
              <a:solidFill>
                <a:schemeClr val="bg1"/>
              </a:solidFill>
              <a:effectLst>
                <a:outerShdw blurRad="38100" dist="38100" dir="2700000" algn="tl">
                  <a:srgbClr val="C0C0C0"/>
                </a:outerShdw>
              </a:effectLst>
              <a:latin typeface="Times New Roman" pitchFamily="18" charset="0"/>
              <a:ea typeface="ＭＳ Ｐゴシック"/>
              <a:cs typeface="ＭＳ Ｐゴシック"/>
            </a:endParaRPr>
          </a:p>
        </p:txBody>
      </p:sp>
      <p:sp>
        <p:nvSpPr>
          <p:cNvPr id="8" name="Text Box 2066"/>
          <p:cNvSpPr txBox="1">
            <a:spLocks noChangeArrowheads="1"/>
          </p:cNvSpPr>
          <p:nvPr userDrawn="1"/>
        </p:nvSpPr>
        <p:spPr bwMode="auto">
          <a:xfrm>
            <a:off x="3473450" y="6572250"/>
            <a:ext cx="5670550" cy="244475"/>
          </a:xfrm>
          <a:prstGeom prst="rect">
            <a:avLst/>
          </a:prstGeom>
          <a:noFill/>
          <a:ln w="9525">
            <a:noFill/>
            <a:miter lim="800000"/>
            <a:headEnd/>
            <a:tailEnd/>
          </a:ln>
          <a:effectLst/>
        </p:spPr>
        <p:txBody>
          <a:bodyPr>
            <a:spAutoFit/>
          </a:bodyPr>
          <a:lstStyle/>
          <a:p>
            <a:pPr algn="r">
              <a:defRPr/>
            </a:pPr>
            <a:r>
              <a:rPr lang="en-US" sz="1000" b="1" i="1">
                <a:solidFill>
                  <a:schemeClr val="bg1"/>
                </a:solidFill>
                <a:latin typeface="Times New Roman" pitchFamily="18" charset="0"/>
                <a:ea typeface="ＭＳ Ｐゴシック"/>
                <a:cs typeface="ＭＳ Ｐゴシック"/>
              </a:rPr>
              <a:t>        Copyright © 2013 by The McGraw-Hill Companies, Inc. All rights reserved.</a:t>
            </a:r>
            <a:endParaRPr lang="en-US" sz="1000" b="1" i="1">
              <a:solidFill>
                <a:schemeClr val="bg1"/>
              </a:solidFill>
              <a:effectLst>
                <a:outerShdw blurRad="38100" dist="38100" dir="2700000" algn="tl">
                  <a:srgbClr val="C0C0C0"/>
                </a:outerShdw>
              </a:effectLst>
              <a:latin typeface="Times New Roman" pitchFamily="18" charset="0"/>
              <a:ea typeface="ＭＳ Ｐゴシック"/>
              <a:cs typeface="ＭＳ Ｐゴシック"/>
            </a:endParaRPr>
          </a:p>
        </p:txBody>
      </p:sp>
      <p:sp>
        <p:nvSpPr>
          <p:cNvPr id="2" name="Title 1"/>
          <p:cNvSpPr>
            <a:spLocks noGrp="1"/>
          </p:cNvSpPr>
          <p:nvPr>
            <p:ph type="ctrTitle"/>
          </p:nvPr>
        </p:nvSpPr>
        <p:spPr>
          <a:xfrm>
            <a:off x="685800" y="1066800"/>
            <a:ext cx="7772400" cy="1470025"/>
          </a:xfrm>
        </p:spPr>
        <p:txBody>
          <a:bodyPr>
            <a:normAutofit/>
          </a:bodyPr>
          <a:lstStyle>
            <a:lvl1pPr>
              <a:defRPr sz="4400">
                <a:solidFill>
                  <a:schemeClr val="accent5">
                    <a:lumMod val="75000"/>
                  </a:schemeClr>
                </a:solidFill>
                <a:latin typeface="Calisto MT" pitchFamily="18" charset="0"/>
              </a:defRPr>
            </a:lvl1pPr>
          </a:lstStyle>
          <a:p>
            <a:r>
              <a:rPr lang="en-US" dirty="0"/>
              <a:t>Click to edit Master title style</a:t>
            </a:r>
          </a:p>
        </p:txBody>
      </p:sp>
      <p:sp>
        <p:nvSpPr>
          <p:cNvPr id="3" name="Subtitle 2"/>
          <p:cNvSpPr>
            <a:spLocks noGrp="1"/>
          </p:cNvSpPr>
          <p:nvPr>
            <p:ph type="subTitle" idx="1"/>
          </p:nvPr>
        </p:nvSpPr>
        <p:spPr>
          <a:xfrm>
            <a:off x="1371600" y="2822575"/>
            <a:ext cx="6400800" cy="1752600"/>
          </a:xfrm>
        </p:spPr>
        <p:txBody>
          <a:bodyPr>
            <a:normAutofit/>
          </a:bodyPr>
          <a:lstStyle>
            <a:lvl1pPr marL="0" indent="0" algn="ctr">
              <a:buNone/>
              <a:defRPr sz="2800">
                <a:solidFill>
                  <a:srgbClr val="FF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6"/>
          <p:cNvSpPr/>
          <p:nvPr userDrawn="1"/>
        </p:nvSpPr>
        <p:spPr>
          <a:xfrm>
            <a:off x="0" y="0"/>
            <a:ext cx="9144000" cy="6858000"/>
          </a:xfrm>
          <a:prstGeom prst="rect">
            <a:avLst/>
          </a:prstGeom>
          <a:solidFill>
            <a:schemeClr val="accent5">
              <a:lumMod val="20000"/>
              <a:lumOff val="80000"/>
            </a:schemeClr>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7"/>
          <p:cNvSpPr/>
          <p:nvPr userDrawn="1"/>
        </p:nvSpPr>
        <p:spPr>
          <a:xfrm>
            <a:off x="381000" y="381000"/>
            <a:ext cx="8382000" cy="5943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8"/>
          <p:cNvCxnSpPr/>
          <p:nvPr userDrawn="1"/>
        </p:nvCxnSpPr>
        <p:spPr>
          <a:xfrm>
            <a:off x="0" y="1447800"/>
            <a:ext cx="2133600" cy="0"/>
          </a:xfrm>
          <a:prstGeom prst="line">
            <a:avLst/>
          </a:prstGeom>
          <a:ln w="762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9"/>
          <p:cNvCxnSpPr/>
          <p:nvPr userDrawn="1"/>
        </p:nvCxnSpPr>
        <p:spPr>
          <a:xfrm>
            <a:off x="1738313" y="1447800"/>
            <a:ext cx="2133600" cy="0"/>
          </a:xfrm>
          <a:prstGeom prst="line">
            <a:avLst/>
          </a:prstGeom>
          <a:ln w="762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userDrawn="1"/>
        </p:nvCxnSpPr>
        <p:spPr>
          <a:xfrm>
            <a:off x="3810000" y="1447800"/>
            <a:ext cx="2133600" cy="0"/>
          </a:xfrm>
          <a:prstGeom prst="line">
            <a:avLst/>
          </a:prstGeom>
          <a:ln w="762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txBox="1">
            <a:spLocks/>
          </p:cNvSpPr>
          <p:nvPr userDrawn="1"/>
        </p:nvSpPr>
        <p:spPr>
          <a:xfrm>
            <a:off x="8639175" y="6515100"/>
            <a:ext cx="463550" cy="273050"/>
          </a:xfrm>
          <a:prstGeom prst="rect">
            <a:avLst/>
          </a:prstGeom>
        </p:spPr>
        <p:txBody>
          <a:bodyPr anchor="b"/>
          <a:lstStyle/>
          <a:p>
            <a:pPr algn="ctr"/>
            <a:r>
              <a:rPr lang="en-US" sz="1000">
                <a:latin typeface="Times New Roman" pitchFamily="18" charset="0"/>
              </a:rPr>
              <a:t>4-</a:t>
            </a:r>
            <a:fld id="{9D85014F-4692-41FD-B3A2-3E2461D0D518}" type="slidenum">
              <a:rPr lang="en-US" sz="1000">
                <a:latin typeface="Times New Roman" pitchFamily="18" charset="0"/>
              </a:rPr>
              <a:pPr algn="ctr"/>
              <a:t>‹#›</a:t>
            </a:fld>
            <a:endParaRPr lang="en-US" sz="1000">
              <a:latin typeface="Times New Roman" pitchFamily="18" charset="0"/>
            </a:endParaRPr>
          </a:p>
        </p:txBody>
      </p:sp>
      <p:sp>
        <p:nvSpPr>
          <p:cNvPr id="2" name="Title 1"/>
          <p:cNvSpPr>
            <a:spLocks noGrp="1"/>
          </p:cNvSpPr>
          <p:nvPr>
            <p:ph type="title"/>
          </p:nvPr>
        </p:nvSpPr>
        <p:spPr/>
        <p:txBody>
          <a:bodyPr>
            <a:normAutofit/>
          </a:bodyPr>
          <a:lstStyle>
            <a:lvl1pPr algn="l">
              <a:defRPr sz="4000">
                <a:solidFill>
                  <a:schemeClr val="accent5">
                    <a:lumMod val="75000"/>
                  </a:schemeClr>
                </a:solidFill>
                <a:latin typeface="Calisto MT"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marL="342900" indent="-342900">
              <a:buClr>
                <a:srgbClr val="FF0000"/>
              </a:buClr>
              <a:buFont typeface="Wingdings" pitchFamily="2" charset="2"/>
              <a:buChar char="§"/>
              <a:defRPr sz="2800">
                <a:solidFill>
                  <a:schemeClr val="tx1">
                    <a:lumMod val="50000"/>
                    <a:lumOff val="50000"/>
                  </a:schemeClr>
                </a:solidFill>
              </a:defRPr>
            </a:lvl1pPr>
            <a:lvl2pPr marL="742950" indent="-285750">
              <a:buClr>
                <a:schemeClr val="accent5">
                  <a:lumMod val="75000"/>
                </a:schemeClr>
              </a:buClr>
              <a:buFont typeface="Arial" pitchFamily="34" charset="0"/>
              <a:buChar char="•"/>
              <a:defRPr sz="2400">
                <a:solidFill>
                  <a:schemeClr val="tx1">
                    <a:lumMod val="50000"/>
                    <a:lumOff val="50000"/>
                  </a:schemeClr>
                </a:solidFill>
              </a:defRPr>
            </a:lvl2pPr>
            <a:lvl3pPr>
              <a:defRPr sz="2000">
                <a:solidFill>
                  <a:schemeClr val="tx1">
                    <a:lumMod val="50000"/>
                    <a:lumOff val="50000"/>
                  </a:schemeClr>
                </a:solidFill>
              </a:defRPr>
            </a:lvl3pPr>
            <a:lvl4pPr>
              <a:defRPr sz="1800">
                <a:solidFill>
                  <a:schemeClr val="tx1">
                    <a:lumMod val="50000"/>
                    <a:lumOff val="50000"/>
                  </a:schemeClr>
                </a:solidFill>
              </a:defRPr>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86639501-49F3-466C-8100-3881E6145F66}" type="datetime1">
              <a:rPr lang="en-US" smtClean="0"/>
              <a:t>8/2/2020</a:t>
            </a:fld>
            <a:endParaRPr lang="en-US"/>
          </a:p>
        </p:txBody>
      </p:sp>
      <p:sp>
        <p:nvSpPr>
          <p:cNvPr id="5" name="Footer Placeholder 4"/>
          <p:cNvSpPr>
            <a:spLocks noGrp="1"/>
          </p:cNvSpPr>
          <p:nvPr>
            <p:ph type="ftr" sz="quarter" idx="11"/>
          </p:nvPr>
        </p:nvSpPr>
        <p:spPr/>
        <p:txBody>
          <a:bodyPr/>
          <a:lstStyle>
            <a:lvl1pPr>
              <a:defRPr/>
            </a:lvl1pPr>
          </a:lstStyle>
          <a:p>
            <a:pPr>
              <a:defRPr/>
            </a:pPr>
            <a:r>
              <a:rPr lang="en-CA"/>
              <a:t>College of the North Atlantic Qatar Winter 2020 - Peter Robertson</a:t>
            </a:r>
            <a:endParaRPr lang="en-US"/>
          </a:p>
        </p:txBody>
      </p:sp>
      <p:sp>
        <p:nvSpPr>
          <p:cNvPr id="6" name="Slide Number Placeholder 5"/>
          <p:cNvSpPr>
            <a:spLocks noGrp="1"/>
          </p:cNvSpPr>
          <p:nvPr>
            <p:ph type="sldNum" sz="quarter" idx="12"/>
          </p:nvPr>
        </p:nvSpPr>
        <p:spPr/>
        <p:txBody>
          <a:bodyPr/>
          <a:lstStyle>
            <a:lvl1pPr>
              <a:defRPr/>
            </a:lvl1pPr>
          </a:lstStyle>
          <a:p>
            <a:pPr>
              <a:defRPr/>
            </a:pPr>
            <a:fld id="{25D570B9-5D4C-4626-A2EC-BA46C361EFC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7"/>
          <p:cNvSpPr/>
          <p:nvPr userDrawn="1"/>
        </p:nvSpPr>
        <p:spPr>
          <a:xfrm>
            <a:off x="0" y="0"/>
            <a:ext cx="9144000" cy="6858000"/>
          </a:xfrm>
          <a:prstGeom prst="rect">
            <a:avLst/>
          </a:prstGeom>
          <a:solidFill>
            <a:schemeClr val="accent5">
              <a:lumMod val="20000"/>
              <a:lumOff val="80000"/>
            </a:schemeClr>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userDrawn="1"/>
        </p:nvSpPr>
        <p:spPr>
          <a:xfrm>
            <a:off x="381000" y="381000"/>
            <a:ext cx="8382000" cy="5943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11"/>
          <p:cNvCxnSpPr/>
          <p:nvPr userDrawn="1"/>
        </p:nvCxnSpPr>
        <p:spPr>
          <a:xfrm>
            <a:off x="6642100" y="1441450"/>
            <a:ext cx="2133600" cy="0"/>
          </a:xfrm>
          <a:prstGeom prst="line">
            <a:avLst/>
          </a:prstGeom>
          <a:ln w="762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9"/>
          <p:cNvCxnSpPr/>
          <p:nvPr userDrawn="1"/>
        </p:nvCxnSpPr>
        <p:spPr>
          <a:xfrm>
            <a:off x="0" y="1441450"/>
            <a:ext cx="2468563" cy="0"/>
          </a:xfrm>
          <a:prstGeom prst="line">
            <a:avLst/>
          </a:prstGeom>
          <a:ln w="762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10"/>
          <p:cNvCxnSpPr/>
          <p:nvPr userDrawn="1"/>
        </p:nvCxnSpPr>
        <p:spPr>
          <a:xfrm>
            <a:off x="2438400" y="1441450"/>
            <a:ext cx="2133600" cy="0"/>
          </a:xfrm>
          <a:prstGeom prst="line">
            <a:avLst/>
          </a:prstGeom>
          <a:ln w="762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0" name="Straight Connector 12"/>
          <p:cNvCxnSpPr/>
          <p:nvPr userDrawn="1"/>
        </p:nvCxnSpPr>
        <p:spPr>
          <a:xfrm>
            <a:off x="4572000" y="1441450"/>
            <a:ext cx="2468563" cy="0"/>
          </a:xfrm>
          <a:prstGeom prst="line">
            <a:avLst/>
          </a:prstGeom>
          <a:ln w="762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sz="4000">
                <a:solidFill>
                  <a:schemeClr val="accent5">
                    <a:lumMod val="75000"/>
                  </a:schemeClr>
                </a:solidFill>
                <a:latin typeface="Calisto MT" pitchFamily="18" charset="0"/>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marL="342900" indent="-342900">
              <a:buClr>
                <a:srgbClr val="FF0000"/>
              </a:buClr>
              <a:buFont typeface="Wingdings" pitchFamily="2" charset="2"/>
              <a:buChar char="§"/>
              <a:defRPr sz="2400">
                <a:solidFill>
                  <a:schemeClr val="tx1">
                    <a:lumMod val="50000"/>
                    <a:lumOff val="50000"/>
                  </a:schemeClr>
                </a:solidFill>
              </a:defRPr>
            </a:lvl1pPr>
            <a:lvl2pPr marL="742950" indent="-285750">
              <a:buClr>
                <a:schemeClr val="accent5">
                  <a:lumMod val="75000"/>
                </a:schemeClr>
              </a:buClr>
              <a:buFont typeface="Arial" pitchFamily="34" charset="0"/>
              <a:buChar char="•"/>
              <a:defRPr sz="2000">
                <a:solidFill>
                  <a:schemeClr val="tx1">
                    <a:lumMod val="50000"/>
                    <a:lumOff val="50000"/>
                  </a:schemeClr>
                </a:solidFill>
              </a:defRPr>
            </a:lvl2pPr>
            <a:lvl3pPr>
              <a:defRPr sz="2000">
                <a:solidFill>
                  <a:schemeClr val="tx1">
                    <a:lumMod val="50000"/>
                    <a:lumOff val="50000"/>
                  </a:schemeClr>
                </a:solidFill>
              </a:defRPr>
            </a:lvl3pPr>
            <a:lvl4pPr>
              <a:defRPr sz="1800">
                <a:solidFill>
                  <a:schemeClr val="tx1">
                    <a:lumMod val="50000"/>
                    <a:lumOff val="50000"/>
                  </a:schemeClr>
                </a:solidFill>
              </a:defRPr>
            </a:lvl4pPr>
            <a:lvl5pPr>
              <a:defRPr sz="1800">
                <a:solidFill>
                  <a:schemeClr val="tx1">
                    <a:lumMod val="50000"/>
                    <a:lumOff val="5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marL="342900" indent="-342900">
              <a:buClr>
                <a:srgbClr val="FF0000"/>
              </a:buClr>
              <a:buFont typeface="Wingdings" pitchFamily="2" charset="2"/>
              <a:buChar char="§"/>
              <a:defRPr sz="2400">
                <a:solidFill>
                  <a:schemeClr val="tx1">
                    <a:lumMod val="50000"/>
                    <a:lumOff val="50000"/>
                  </a:schemeClr>
                </a:solidFill>
              </a:defRPr>
            </a:lvl1pPr>
            <a:lvl2pPr marL="742950" indent="-285750">
              <a:buClr>
                <a:schemeClr val="accent5">
                  <a:lumMod val="75000"/>
                </a:schemeClr>
              </a:buClr>
              <a:buFont typeface="Arial" pitchFamily="34" charset="0"/>
              <a:buChar char="•"/>
              <a:defRPr sz="2000">
                <a:solidFill>
                  <a:schemeClr val="tx1">
                    <a:lumMod val="50000"/>
                    <a:lumOff val="50000"/>
                  </a:schemeClr>
                </a:solidFill>
              </a:defRPr>
            </a:lvl2pPr>
            <a:lvl3pPr>
              <a:defRPr sz="2000">
                <a:solidFill>
                  <a:schemeClr val="tx1">
                    <a:lumMod val="50000"/>
                    <a:lumOff val="50000"/>
                  </a:schemeClr>
                </a:solidFill>
              </a:defRPr>
            </a:lvl3pPr>
            <a:lvl4pPr>
              <a:defRPr sz="1800">
                <a:solidFill>
                  <a:schemeClr val="tx1">
                    <a:lumMod val="50000"/>
                    <a:lumOff val="50000"/>
                  </a:schemeClr>
                </a:solidFill>
              </a:defRPr>
            </a:lvl4pPr>
            <a:lvl5pPr>
              <a:defRPr sz="1800">
                <a:solidFill>
                  <a:schemeClr val="tx1">
                    <a:lumMod val="50000"/>
                    <a:lumOff val="5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4"/>
          <p:cNvSpPr>
            <a:spLocks noGrp="1"/>
          </p:cNvSpPr>
          <p:nvPr>
            <p:ph type="dt" sz="half" idx="10"/>
          </p:nvPr>
        </p:nvSpPr>
        <p:spPr/>
        <p:txBody>
          <a:bodyPr/>
          <a:lstStyle>
            <a:lvl1pPr>
              <a:defRPr/>
            </a:lvl1pPr>
          </a:lstStyle>
          <a:p>
            <a:pPr>
              <a:defRPr/>
            </a:pPr>
            <a:fld id="{BB51B0EB-1EB1-47D0-9B9C-F4DE5C45AE7D}" type="datetime1">
              <a:rPr lang="en-US" smtClean="0"/>
              <a:t>8/2/2020</a:t>
            </a:fld>
            <a:endParaRPr lang="en-US"/>
          </a:p>
        </p:txBody>
      </p:sp>
      <p:sp>
        <p:nvSpPr>
          <p:cNvPr id="12" name="Footer Placeholder 5"/>
          <p:cNvSpPr>
            <a:spLocks noGrp="1"/>
          </p:cNvSpPr>
          <p:nvPr>
            <p:ph type="ftr" sz="quarter" idx="11"/>
          </p:nvPr>
        </p:nvSpPr>
        <p:spPr/>
        <p:txBody>
          <a:bodyPr/>
          <a:lstStyle>
            <a:lvl1pPr>
              <a:defRPr/>
            </a:lvl1pPr>
          </a:lstStyle>
          <a:p>
            <a:pPr>
              <a:defRPr/>
            </a:pPr>
            <a:r>
              <a:rPr lang="en-CA"/>
              <a:t>College of the North Atlantic Qatar Winter 2020 - Peter Robertson</a:t>
            </a:r>
            <a:endParaRPr lang="en-US"/>
          </a:p>
        </p:txBody>
      </p:sp>
      <p:sp>
        <p:nvSpPr>
          <p:cNvPr id="13" name="Slide Number Placeholder 6"/>
          <p:cNvSpPr>
            <a:spLocks noGrp="1"/>
          </p:cNvSpPr>
          <p:nvPr>
            <p:ph type="sldNum" sz="quarter" idx="12"/>
          </p:nvPr>
        </p:nvSpPr>
        <p:spPr/>
        <p:txBody>
          <a:bodyPr/>
          <a:lstStyle>
            <a:lvl1pPr>
              <a:defRPr/>
            </a:lvl1pPr>
          </a:lstStyle>
          <a:p>
            <a:pPr>
              <a:defRPr/>
            </a:pPr>
            <a:fld id="{78EFC1AA-3D50-49DD-98A5-8A8462AD31E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E64DAF1-8C15-45E2-80E3-87E1288D235C}" type="datetime1">
              <a:rPr lang="en-US" smtClean="0"/>
              <a:t>8/2/2020</a:t>
            </a:fld>
            <a:endParaRPr lang="en-US"/>
          </a:p>
        </p:txBody>
      </p:sp>
      <p:sp>
        <p:nvSpPr>
          <p:cNvPr id="8" name="Footer Placeholder 4"/>
          <p:cNvSpPr>
            <a:spLocks noGrp="1"/>
          </p:cNvSpPr>
          <p:nvPr>
            <p:ph type="ftr" sz="quarter" idx="11"/>
          </p:nvPr>
        </p:nvSpPr>
        <p:spPr/>
        <p:txBody>
          <a:bodyPr/>
          <a:lstStyle>
            <a:lvl1pPr>
              <a:defRPr/>
            </a:lvl1pPr>
          </a:lstStyle>
          <a:p>
            <a:pPr>
              <a:defRPr/>
            </a:pPr>
            <a:r>
              <a:rPr lang="en-CA"/>
              <a:t>College of the North Atlantic Qatar Winter 2020 - Peter Robertson</a:t>
            </a:r>
            <a:endParaRPr lang="en-US"/>
          </a:p>
        </p:txBody>
      </p:sp>
      <p:sp>
        <p:nvSpPr>
          <p:cNvPr id="9" name="Slide Number Placeholder 5"/>
          <p:cNvSpPr>
            <a:spLocks noGrp="1"/>
          </p:cNvSpPr>
          <p:nvPr>
            <p:ph type="sldNum" sz="quarter" idx="12"/>
          </p:nvPr>
        </p:nvSpPr>
        <p:spPr/>
        <p:txBody>
          <a:bodyPr/>
          <a:lstStyle>
            <a:lvl1pPr>
              <a:defRPr/>
            </a:lvl1pPr>
          </a:lstStyle>
          <a:p>
            <a:pPr>
              <a:defRPr/>
            </a:pPr>
            <a:fld id="{C8D674F2-E35A-4F94-9588-AA779EF28D8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6"/>
          <p:cNvSpPr/>
          <p:nvPr userDrawn="1"/>
        </p:nvSpPr>
        <p:spPr>
          <a:xfrm>
            <a:off x="0" y="0"/>
            <a:ext cx="9144000" cy="6858000"/>
          </a:xfrm>
          <a:prstGeom prst="rect">
            <a:avLst/>
          </a:prstGeom>
          <a:solidFill>
            <a:schemeClr val="accent5">
              <a:lumMod val="20000"/>
              <a:lumOff val="80000"/>
            </a:schemeClr>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7"/>
          <p:cNvSpPr/>
          <p:nvPr userDrawn="1"/>
        </p:nvSpPr>
        <p:spPr>
          <a:xfrm>
            <a:off x="381000" y="381000"/>
            <a:ext cx="8382000" cy="5943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l">
              <a:defRPr sz="4000">
                <a:solidFill>
                  <a:schemeClr val="accent5">
                    <a:lumMod val="75000"/>
                  </a:schemeClr>
                </a:solidFill>
                <a:latin typeface="Calisto MT" pitchFamily="18" charset="0"/>
              </a:defRPr>
            </a:lvl1pPr>
          </a:lstStyle>
          <a:p>
            <a:r>
              <a:rPr lang="en-US" dirty="0"/>
              <a:t>Click to edit Master title style</a:t>
            </a:r>
          </a:p>
        </p:txBody>
      </p:sp>
      <p:sp>
        <p:nvSpPr>
          <p:cNvPr id="5" name="Date Placeholder 2"/>
          <p:cNvSpPr>
            <a:spLocks noGrp="1"/>
          </p:cNvSpPr>
          <p:nvPr>
            <p:ph type="dt" sz="half" idx="10"/>
          </p:nvPr>
        </p:nvSpPr>
        <p:spPr/>
        <p:txBody>
          <a:bodyPr/>
          <a:lstStyle>
            <a:lvl1pPr>
              <a:defRPr/>
            </a:lvl1pPr>
          </a:lstStyle>
          <a:p>
            <a:pPr>
              <a:defRPr/>
            </a:pPr>
            <a:fld id="{23BEF3E2-EAC7-43A5-A195-4BA4D7260F85}" type="datetime1">
              <a:rPr lang="en-US" smtClean="0"/>
              <a:t>8/2/2020</a:t>
            </a:fld>
            <a:endParaRPr lang="en-US"/>
          </a:p>
        </p:txBody>
      </p:sp>
      <p:sp>
        <p:nvSpPr>
          <p:cNvPr id="6" name="Footer Placeholder 3"/>
          <p:cNvSpPr>
            <a:spLocks noGrp="1"/>
          </p:cNvSpPr>
          <p:nvPr>
            <p:ph type="ftr" sz="quarter" idx="11"/>
          </p:nvPr>
        </p:nvSpPr>
        <p:spPr/>
        <p:txBody>
          <a:bodyPr/>
          <a:lstStyle>
            <a:lvl1pPr>
              <a:defRPr/>
            </a:lvl1pPr>
          </a:lstStyle>
          <a:p>
            <a:pPr>
              <a:defRPr/>
            </a:pPr>
            <a:r>
              <a:rPr lang="en-CA"/>
              <a:t>College of the North Atlantic Qatar Winter 2020 - Peter Robertson</a:t>
            </a:r>
            <a:endParaRPr lang="en-US"/>
          </a:p>
        </p:txBody>
      </p:sp>
      <p:sp>
        <p:nvSpPr>
          <p:cNvPr id="7" name="Slide Number Placeholder 4"/>
          <p:cNvSpPr>
            <a:spLocks noGrp="1"/>
          </p:cNvSpPr>
          <p:nvPr>
            <p:ph type="sldNum" sz="quarter" idx="12"/>
          </p:nvPr>
        </p:nvSpPr>
        <p:spPr/>
        <p:txBody>
          <a:bodyPr/>
          <a:lstStyle>
            <a:lvl1pPr>
              <a:defRPr/>
            </a:lvl1pPr>
          </a:lstStyle>
          <a:p>
            <a:pPr>
              <a:defRPr/>
            </a:pPr>
            <a:fld id="{B441413F-8137-4FC2-A2C7-40AFAB8DE50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4F2804A-EB6C-461A-9404-898B4A8589D7}" type="datetime1">
              <a:rPr lang="en-US" smtClean="0"/>
              <a:t>8/2/2020</a:t>
            </a:fld>
            <a:endParaRPr lang="en-US"/>
          </a:p>
        </p:txBody>
      </p:sp>
      <p:sp>
        <p:nvSpPr>
          <p:cNvPr id="3" name="Footer Placeholder 4"/>
          <p:cNvSpPr>
            <a:spLocks noGrp="1"/>
          </p:cNvSpPr>
          <p:nvPr>
            <p:ph type="ftr" sz="quarter" idx="11"/>
          </p:nvPr>
        </p:nvSpPr>
        <p:spPr/>
        <p:txBody>
          <a:bodyPr/>
          <a:lstStyle>
            <a:lvl1pPr>
              <a:defRPr/>
            </a:lvl1pPr>
          </a:lstStyle>
          <a:p>
            <a:pPr>
              <a:defRPr/>
            </a:pPr>
            <a:r>
              <a:rPr lang="en-CA"/>
              <a:t>College of the North Atlantic Qatar Winter 2020 - Peter Robertson</a:t>
            </a:r>
            <a:endParaRPr lang="en-US"/>
          </a:p>
        </p:txBody>
      </p:sp>
      <p:sp>
        <p:nvSpPr>
          <p:cNvPr id="4" name="Slide Number Placeholder 5"/>
          <p:cNvSpPr>
            <a:spLocks noGrp="1"/>
          </p:cNvSpPr>
          <p:nvPr>
            <p:ph type="sldNum" sz="quarter" idx="12"/>
          </p:nvPr>
        </p:nvSpPr>
        <p:spPr/>
        <p:txBody>
          <a:bodyPr/>
          <a:lstStyle>
            <a:lvl1pPr>
              <a:defRPr/>
            </a:lvl1pPr>
          </a:lstStyle>
          <a:p>
            <a:pPr>
              <a:defRPr/>
            </a:pPr>
            <a:fld id="{A5F9CA00-F8EA-461D-B551-34AF3BC3E04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4279CBE-7583-4061-9BF2-3CE111237D04}" type="datetime1">
              <a:rPr lang="en-US" smtClean="0"/>
              <a:t>8/2/2020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CA"/>
              <a:t>College of the North Atlantic Qatar Winter 2020 - Peter Robertson</a:t>
            </a:r>
            <a:endParaRPr lang="en-US"/>
          </a:p>
        </p:txBody>
      </p:sp>
      <p:sp>
        <p:nvSpPr>
          <p:cNvPr id="7" name="Slide Number Placeholder 5"/>
          <p:cNvSpPr>
            <a:spLocks noGrp="1"/>
          </p:cNvSpPr>
          <p:nvPr>
            <p:ph type="sldNum" sz="quarter" idx="12"/>
          </p:nvPr>
        </p:nvSpPr>
        <p:spPr/>
        <p:txBody>
          <a:bodyPr/>
          <a:lstStyle>
            <a:lvl1pPr>
              <a:defRPr/>
            </a:lvl1pPr>
          </a:lstStyle>
          <a:p>
            <a:pPr>
              <a:defRPr/>
            </a:pPr>
            <a:fld id="{3BAC0687-AACF-4A3F-981A-FF0BE37F98A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2257762-E9B7-4093-9292-728CD28CAC17}" type="datetime1">
              <a:rPr lang="en-US" smtClean="0"/>
              <a:t>8/2/2020</a:t>
            </a:fld>
            <a:endParaRPr lang="en-US"/>
          </a:p>
        </p:txBody>
      </p:sp>
      <p:sp>
        <p:nvSpPr>
          <p:cNvPr id="6" name="Footer Placeholder 4"/>
          <p:cNvSpPr>
            <a:spLocks noGrp="1"/>
          </p:cNvSpPr>
          <p:nvPr>
            <p:ph type="ftr" sz="quarter" idx="11"/>
          </p:nvPr>
        </p:nvSpPr>
        <p:spPr/>
        <p:txBody>
          <a:bodyPr/>
          <a:lstStyle>
            <a:lvl1pPr>
              <a:defRPr/>
            </a:lvl1pPr>
          </a:lstStyle>
          <a:p>
            <a:pPr>
              <a:defRPr/>
            </a:pPr>
            <a:r>
              <a:rPr lang="en-CA"/>
              <a:t>College of the North Atlantic Qatar Winter 2020 - Peter Robertson</a:t>
            </a:r>
            <a:endParaRPr lang="en-US"/>
          </a:p>
        </p:txBody>
      </p:sp>
      <p:sp>
        <p:nvSpPr>
          <p:cNvPr id="7" name="Slide Number Placeholder 5"/>
          <p:cNvSpPr>
            <a:spLocks noGrp="1"/>
          </p:cNvSpPr>
          <p:nvPr>
            <p:ph type="sldNum" sz="quarter" idx="12"/>
          </p:nvPr>
        </p:nvSpPr>
        <p:spPr/>
        <p:txBody>
          <a:bodyPr/>
          <a:lstStyle>
            <a:lvl1pPr>
              <a:defRPr/>
            </a:lvl1pPr>
          </a:lstStyle>
          <a:p>
            <a:pPr>
              <a:defRPr/>
            </a:pPr>
            <a:fld id="{12D7270C-5D83-423B-AD87-33C54ED5164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9DFF9FF-92FC-46C2-B82F-53E31087E662}" type="datetime1">
              <a:rPr lang="en-US" smtClean="0"/>
              <a:t>8/2/2020</a:t>
            </a:fld>
            <a:endParaRPr lang="en-US"/>
          </a:p>
        </p:txBody>
      </p:sp>
      <p:sp>
        <p:nvSpPr>
          <p:cNvPr id="5" name="Footer Placeholder 4"/>
          <p:cNvSpPr>
            <a:spLocks noGrp="1"/>
          </p:cNvSpPr>
          <p:nvPr>
            <p:ph type="ftr" sz="quarter" idx="11"/>
          </p:nvPr>
        </p:nvSpPr>
        <p:spPr/>
        <p:txBody>
          <a:bodyPr/>
          <a:lstStyle>
            <a:lvl1pPr>
              <a:defRPr/>
            </a:lvl1pPr>
          </a:lstStyle>
          <a:p>
            <a:pPr>
              <a:defRPr/>
            </a:pPr>
            <a:r>
              <a:rPr lang="en-CA"/>
              <a:t>College of the North Atlantic Qatar Winter 2020 - Peter Robertson</a:t>
            </a:r>
            <a:endParaRPr lang="en-US"/>
          </a:p>
        </p:txBody>
      </p:sp>
      <p:sp>
        <p:nvSpPr>
          <p:cNvPr id="6" name="Slide Number Placeholder 5"/>
          <p:cNvSpPr>
            <a:spLocks noGrp="1"/>
          </p:cNvSpPr>
          <p:nvPr>
            <p:ph type="sldNum" sz="quarter" idx="12"/>
          </p:nvPr>
        </p:nvSpPr>
        <p:spPr/>
        <p:txBody>
          <a:bodyPr/>
          <a:lstStyle>
            <a:lvl1pPr>
              <a:defRPr/>
            </a:lvl1pPr>
          </a:lstStyle>
          <a:p>
            <a:pPr>
              <a:defRPr/>
            </a:pPr>
            <a:fld id="{F0512E3B-9DD3-4256-9221-066115B68E6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465575D-3681-4BEA-AA6B-12A11C6DF471}" type="datetime1">
              <a:rPr lang="en-US" smtClean="0"/>
              <a:t>8/2/2020</a:t>
            </a:fld>
            <a:endParaRPr lang="en-US"/>
          </a:p>
        </p:txBody>
      </p:sp>
      <p:sp>
        <p:nvSpPr>
          <p:cNvPr id="5" name="Footer Placeholder 4"/>
          <p:cNvSpPr>
            <a:spLocks noGrp="1"/>
          </p:cNvSpPr>
          <p:nvPr>
            <p:ph type="ftr" sz="quarter" idx="11"/>
          </p:nvPr>
        </p:nvSpPr>
        <p:spPr/>
        <p:txBody>
          <a:bodyPr/>
          <a:lstStyle>
            <a:lvl1pPr>
              <a:defRPr/>
            </a:lvl1pPr>
          </a:lstStyle>
          <a:p>
            <a:pPr>
              <a:defRPr/>
            </a:pPr>
            <a:r>
              <a:rPr lang="en-CA"/>
              <a:t>College of the North Atlantic Qatar Winter 2020 - Peter Robertson</a:t>
            </a:r>
            <a:endParaRPr lang="en-US"/>
          </a:p>
        </p:txBody>
      </p:sp>
      <p:sp>
        <p:nvSpPr>
          <p:cNvPr id="6" name="Slide Number Placeholder 5"/>
          <p:cNvSpPr>
            <a:spLocks noGrp="1"/>
          </p:cNvSpPr>
          <p:nvPr>
            <p:ph type="sldNum" sz="quarter" idx="12"/>
          </p:nvPr>
        </p:nvSpPr>
        <p:spPr/>
        <p:txBody>
          <a:bodyPr/>
          <a:lstStyle>
            <a:lvl1pPr>
              <a:defRPr/>
            </a:lvl1pPr>
          </a:lstStyle>
          <a:p>
            <a:pPr>
              <a:defRPr/>
            </a:pPr>
            <a:fld id="{58B3B25F-A915-4B3D-9301-C4139F29DCE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SmartArt Placeholder 2"/>
          <p:cNvSpPr>
            <a:spLocks noGrp="1"/>
          </p:cNvSpPr>
          <p:nvPr>
            <p:ph type="dgm" idx="1"/>
          </p:nvPr>
        </p:nvSpPr>
        <p:spPr>
          <a:xfrm>
            <a:off x="457200" y="1600200"/>
            <a:ext cx="8229600" cy="4525963"/>
          </a:xfrm>
        </p:spPr>
        <p:txBody>
          <a:bodyPr rtlCol="0">
            <a:normAutofit/>
          </a:bodyPr>
          <a:lstStyle/>
          <a:p>
            <a:pPr lvl="0"/>
            <a:endParaRPr lang="en-US" noProof="0"/>
          </a:p>
        </p:txBody>
      </p:sp>
      <p:sp>
        <p:nvSpPr>
          <p:cNvPr id="4" name="Date Placeholder 3"/>
          <p:cNvSpPr>
            <a:spLocks noGrp="1"/>
          </p:cNvSpPr>
          <p:nvPr>
            <p:ph type="dt" sz="half" idx="10"/>
          </p:nvPr>
        </p:nvSpPr>
        <p:spPr>
          <a:xfrm>
            <a:off x="457200" y="6245225"/>
            <a:ext cx="2133600" cy="476250"/>
          </a:xfrm>
        </p:spPr>
        <p:txBody>
          <a:bodyPr/>
          <a:lstStyle>
            <a:lvl1pPr>
              <a:defRPr/>
            </a:lvl1pPr>
          </a:lstStyle>
          <a:p>
            <a:pPr>
              <a:defRPr/>
            </a:pPr>
            <a:fld id="{F01FFC39-FE73-49B1-9FD7-C17459489F67}" type="datetime1">
              <a:rPr lang="en-US" smtClean="0"/>
              <a:t>8/2/2020</a:t>
            </a:fld>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pPr>
              <a:defRPr/>
            </a:pPr>
            <a:r>
              <a:rPr lang="en-CA"/>
              <a:t>College of the North Atlantic Qatar Winter 2020 - Peter Robertson</a:t>
            </a:r>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pPr>
              <a:defRPr/>
            </a:pPr>
            <a:fld id="{27834246-49A6-4AC3-AA76-A5EB6608822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13BD4F96-84AE-4C28-AA86-01ED9C532D02}" type="datetime1">
              <a:rPr lang="en-US" smtClean="0"/>
              <a:t>8/2/2020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CA"/>
              <a:t>College of the North Atlantic Qatar Winter 2020 - Peter Robertson</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DD051282-4A5A-4A50-92D5-69179ED5186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54" r:id="rId3"/>
    <p:sldLayoutId id="2147483663" r:id="rId4"/>
    <p:sldLayoutId id="2147483655" r:id="rId5"/>
    <p:sldLayoutId id="2147483664" r:id="rId6"/>
    <p:sldLayoutId id="2147483656" r:id="rId7"/>
    <p:sldLayoutId id="2147483657" r:id="rId8"/>
    <p:sldLayoutId id="2147483658" r:id="rId9"/>
    <p:sldLayoutId id="2147483659" r:id="rId10"/>
    <p:sldLayoutId id="2147483660" r:id="rId11"/>
    <p:sldLayoutId id="2147483665" r:id="rId12"/>
  </p:sldLayoutIdLst>
  <p:hf sldNum="0" hdr="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slide" Target="slide23.xml"/><Relationship Id="rId4" Type="http://schemas.openxmlformats.org/officeDocument/2006/relationships/slide" Target="slide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470025"/>
          </a:xfrm>
        </p:spPr>
        <p:txBody>
          <a:bodyPr rtlCol="0"/>
          <a:lstStyle/>
          <a:p>
            <a:pPr fontAlgn="auto">
              <a:spcAft>
                <a:spcPts val="0"/>
              </a:spcAft>
              <a:defRPr/>
            </a:pPr>
            <a:r>
              <a:rPr lang="en-US" dirty="0"/>
              <a:t>Cultural Dynamics in Assessing Global Markets</a:t>
            </a:r>
          </a:p>
        </p:txBody>
      </p:sp>
      <p:sp>
        <p:nvSpPr>
          <p:cNvPr id="3" name="Subtitle 2"/>
          <p:cNvSpPr>
            <a:spLocks noGrp="1"/>
          </p:cNvSpPr>
          <p:nvPr>
            <p:ph type="subTitle" idx="1"/>
          </p:nvPr>
        </p:nvSpPr>
        <p:spPr>
          <a:xfrm>
            <a:off x="1371600" y="2898775"/>
            <a:ext cx="6400800" cy="1752600"/>
          </a:xfrm>
        </p:spPr>
        <p:txBody>
          <a:bodyPr rtlCol="0"/>
          <a:lstStyle/>
          <a:p>
            <a:pPr fontAlgn="auto">
              <a:spcAft>
                <a:spcPts val="0"/>
              </a:spcAft>
              <a:buFont typeface="Arial" pitchFamily="34" charset="0"/>
              <a:buNone/>
              <a:defRPr/>
            </a:pPr>
            <a:r>
              <a:rPr lang="en-US" b="1" dirty="0">
                <a:solidFill>
                  <a:schemeClr val="tx1">
                    <a:lumMod val="85000"/>
                    <a:lumOff val="15000"/>
                  </a:schemeClr>
                </a:solidFill>
              </a:rPr>
              <a:t>Chapter 4</a:t>
            </a:r>
            <a:endParaRPr lang="en-US" dirty="0">
              <a:solidFill>
                <a:srgbClr val="CC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fontAlgn="auto">
              <a:spcAft>
                <a:spcPts val="0"/>
              </a:spcAft>
              <a:defRPr/>
            </a:pPr>
            <a:r>
              <a:rPr lang="en-US" dirty="0"/>
              <a:t>Learning Objectives</a:t>
            </a:r>
          </a:p>
        </p:txBody>
      </p:sp>
      <p:sp>
        <p:nvSpPr>
          <p:cNvPr id="3" name="Content Placeholder 2"/>
          <p:cNvSpPr>
            <a:spLocks noGrp="1"/>
          </p:cNvSpPr>
          <p:nvPr>
            <p:ph idx="1"/>
          </p:nvPr>
        </p:nvSpPr>
        <p:spPr/>
        <p:txBody>
          <a:bodyPr rtlCol="0">
            <a:normAutofit/>
          </a:bodyPr>
          <a:lstStyle/>
          <a:p>
            <a:pPr marL="0" indent="0" fontAlgn="auto">
              <a:spcAft>
                <a:spcPts val="0"/>
              </a:spcAft>
              <a:buFont typeface="Wingdings" pitchFamily="2" charset="2"/>
              <a:buNone/>
              <a:defRPr/>
            </a:pPr>
            <a:r>
              <a:rPr lang="en-US" b="1" dirty="0"/>
              <a:t>LO1</a:t>
            </a:r>
            <a:r>
              <a:rPr lang="en-US" dirty="0"/>
              <a:t>	The importance of culture to an international 	marketer</a:t>
            </a:r>
          </a:p>
          <a:p>
            <a:pPr marL="0" indent="0" fontAlgn="auto">
              <a:spcAft>
                <a:spcPts val="0"/>
              </a:spcAft>
              <a:buFont typeface="Wingdings" pitchFamily="2" charset="2"/>
              <a:buNone/>
              <a:defRPr/>
            </a:pPr>
            <a:r>
              <a:rPr lang="en-US" b="1" dirty="0"/>
              <a:t>LO2 	</a:t>
            </a:r>
            <a:r>
              <a:rPr lang="en-US" dirty="0"/>
              <a:t>The origins of culture</a:t>
            </a:r>
          </a:p>
          <a:p>
            <a:pPr marL="0" indent="0" fontAlgn="auto">
              <a:spcAft>
                <a:spcPts val="0"/>
              </a:spcAft>
              <a:buFont typeface="Wingdings" pitchFamily="2" charset="2"/>
              <a:buNone/>
              <a:defRPr/>
            </a:pPr>
            <a:r>
              <a:rPr lang="en-US" b="1" dirty="0"/>
              <a:t>LO3 	</a:t>
            </a:r>
            <a:r>
              <a:rPr lang="en-US" dirty="0"/>
              <a:t>The elements of culture</a:t>
            </a:r>
          </a:p>
          <a:p>
            <a:pPr marL="0" indent="0" fontAlgn="auto">
              <a:spcAft>
                <a:spcPts val="0"/>
              </a:spcAft>
              <a:buFont typeface="Wingdings" pitchFamily="2" charset="2"/>
              <a:buNone/>
              <a:defRPr/>
            </a:pPr>
            <a:r>
              <a:rPr lang="en-US" b="1" dirty="0"/>
              <a:t>LO4 	</a:t>
            </a:r>
            <a:r>
              <a:rPr lang="en-US" dirty="0"/>
              <a:t>The impact of cultural borrowing</a:t>
            </a:r>
          </a:p>
          <a:p>
            <a:pPr marL="0" indent="0" fontAlgn="auto">
              <a:spcAft>
                <a:spcPts val="0"/>
              </a:spcAft>
              <a:buFont typeface="Wingdings" pitchFamily="2" charset="2"/>
              <a:buNone/>
              <a:defRPr/>
            </a:pPr>
            <a:r>
              <a:rPr lang="en-US" b="1" dirty="0"/>
              <a:t>LO5 	</a:t>
            </a:r>
            <a:r>
              <a:rPr lang="en-US" dirty="0"/>
              <a:t>The strategy of planned change and its</a:t>
            </a:r>
          </a:p>
          <a:p>
            <a:pPr marL="0" indent="0" fontAlgn="auto">
              <a:spcAft>
                <a:spcPts val="0"/>
              </a:spcAft>
              <a:buFont typeface="Wingdings" pitchFamily="2" charset="2"/>
              <a:buNone/>
              <a:defRPr/>
            </a:pPr>
            <a:r>
              <a:rPr lang="en-US" dirty="0"/>
              <a:t>	consequences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rtlCol="0"/>
          <a:lstStyle/>
          <a:p>
            <a:pPr fontAlgn="auto">
              <a:spcAft>
                <a:spcPts val="0"/>
              </a:spcAft>
              <a:defRPr/>
            </a:pPr>
            <a:r>
              <a:rPr lang="en-US" dirty="0"/>
              <a:t>Culture’s Pervasive Impact</a:t>
            </a:r>
          </a:p>
        </p:txBody>
      </p:sp>
      <p:sp>
        <p:nvSpPr>
          <p:cNvPr id="178179" name="Rectangle 3"/>
          <p:cNvSpPr>
            <a:spLocks noGrp="1" noChangeArrowheads="1"/>
          </p:cNvSpPr>
          <p:nvPr>
            <p:ph type="body" idx="1"/>
          </p:nvPr>
        </p:nvSpPr>
        <p:spPr>
          <a:xfrm>
            <a:off x="533400" y="1676400"/>
            <a:ext cx="8153400" cy="4449763"/>
          </a:xfrm>
        </p:spPr>
        <p:txBody>
          <a:bodyPr rtlCol="0">
            <a:normAutofit/>
          </a:bodyPr>
          <a:lstStyle/>
          <a:p>
            <a:pPr fontAlgn="auto">
              <a:spcAft>
                <a:spcPts val="0"/>
              </a:spcAft>
              <a:defRPr/>
            </a:pPr>
            <a:r>
              <a:rPr lang="en-US" dirty="0"/>
              <a:t>Culture influences every part of our lives</a:t>
            </a:r>
          </a:p>
          <a:p>
            <a:pPr fontAlgn="auto">
              <a:spcAft>
                <a:spcPts val="0"/>
              </a:spcAft>
              <a:defRPr/>
            </a:pPr>
            <a:r>
              <a:rPr lang="en-US" dirty="0">
                <a:hlinkClick r:id="rId3" action="ppaction://hlinksldjump"/>
              </a:rPr>
              <a:t>Cultures impact on birth rates</a:t>
            </a:r>
            <a:endParaRPr lang="en-US" dirty="0"/>
          </a:p>
          <a:p>
            <a:pPr lvl="1" fontAlgn="auto">
              <a:spcAft>
                <a:spcPts val="0"/>
              </a:spcAft>
              <a:defRPr/>
            </a:pPr>
            <a:r>
              <a:rPr lang="en-US" dirty="0"/>
              <a:t>Birthrates have implications for sellers of diapers, toys, schools, and colleges</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2"/>
          <p:cNvPicPr>
            <a:picLocks noChangeAspect="1" noChangeArrowheads="1"/>
          </p:cNvPicPr>
          <p:nvPr/>
        </p:nvPicPr>
        <p:blipFill>
          <a:blip r:embed="rId2"/>
          <a:srcRect/>
          <a:stretch>
            <a:fillRect/>
          </a:stretch>
        </p:blipFill>
        <p:spPr bwMode="auto">
          <a:xfrm>
            <a:off x="542925" y="409575"/>
            <a:ext cx="8067675" cy="6076950"/>
          </a:xfrm>
          <a:prstGeom prst="rect">
            <a:avLst/>
          </a:prstGeom>
          <a:noFill/>
          <a:ln w="9525">
            <a:noFill/>
            <a:miter lim="800000"/>
            <a:headEnd/>
            <a:tailEnd/>
          </a:ln>
        </p:spPr>
      </p:pic>
      <p:sp>
        <p:nvSpPr>
          <p:cNvPr id="12" name="Slide Number Placeholder 5"/>
          <p:cNvSpPr txBox="1">
            <a:spLocks/>
          </p:cNvSpPr>
          <p:nvPr/>
        </p:nvSpPr>
        <p:spPr>
          <a:xfrm>
            <a:off x="8639175" y="6515100"/>
            <a:ext cx="463550" cy="273050"/>
          </a:xfrm>
          <a:prstGeom prst="rect">
            <a:avLst/>
          </a:prstGeom>
        </p:spPr>
        <p:txBody>
          <a:bodyPr anchor="b"/>
          <a:lstStyle/>
          <a:p>
            <a:pPr algn="ctr"/>
            <a:r>
              <a:rPr lang="en-US" sz="1000">
                <a:latin typeface="Times New Roman" pitchFamily="18" charset="0"/>
              </a:rPr>
              <a:t>4-</a:t>
            </a:r>
            <a:fld id="{4251431B-8D46-4638-B133-0F2CB5D64B3C}" type="slidenum">
              <a:rPr lang="en-US" sz="1000">
                <a:latin typeface="Times New Roman" pitchFamily="18" charset="0"/>
              </a:rPr>
              <a:pPr algn="ctr"/>
              <a:t>4</a:t>
            </a:fld>
            <a:endParaRPr lang="en-US" sz="1000">
              <a:latin typeface="Times New Roman" pitchFamily="18" charset="0"/>
            </a:endParaRPr>
          </a:p>
        </p:txBody>
      </p:sp>
      <p:sp>
        <p:nvSpPr>
          <p:cNvPr id="2" name="Date Placeholder 1"/>
          <p:cNvSpPr>
            <a:spLocks noGrp="1"/>
          </p:cNvSpPr>
          <p:nvPr>
            <p:ph type="dt" sz="half" idx="10"/>
          </p:nvPr>
        </p:nvSpPr>
        <p:spPr/>
        <p:txBody>
          <a:bodyPr/>
          <a:lstStyle/>
          <a:p>
            <a:pPr>
              <a:defRPr/>
            </a:pPr>
            <a:fld id="{163E6A52-120D-4CBC-B2C7-26469E0FFF4B}"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rtlCol="0"/>
          <a:lstStyle/>
          <a:p>
            <a:pPr fontAlgn="auto">
              <a:spcAft>
                <a:spcPts val="0"/>
              </a:spcAft>
              <a:defRPr/>
            </a:pPr>
            <a:r>
              <a:rPr lang="en-US" dirty="0"/>
              <a:t>Culture’s Pervasive Impact</a:t>
            </a:r>
          </a:p>
        </p:txBody>
      </p:sp>
      <p:sp>
        <p:nvSpPr>
          <p:cNvPr id="196611" name="Rectangle 3"/>
          <p:cNvSpPr>
            <a:spLocks noGrp="1" noChangeArrowheads="1"/>
          </p:cNvSpPr>
          <p:nvPr>
            <p:ph type="body" idx="1"/>
          </p:nvPr>
        </p:nvSpPr>
        <p:spPr>
          <a:xfrm>
            <a:off x="533400" y="1600200"/>
            <a:ext cx="8001000" cy="4525963"/>
          </a:xfrm>
        </p:spPr>
        <p:txBody>
          <a:bodyPr rtlCol="0">
            <a:normAutofit/>
          </a:bodyPr>
          <a:lstStyle/>
          <a:p>
            <a:pPr fontAlgn="auto">
              <a:lnSpc>
                <a:spcPct val="80000"/>
              </a:lnSpc>
              <a:spcAft>
                <a:spcPts val="0"/>
              </a:spcAft>
              <a:defRPr/>
            </a:pPr>
            <a:r>
              <a:rPr lang="en-US" dirty="0">
                <a:hlinkClick r:id="rId3" action="ppaction://hlinksldjump"/>
              </a:rPr>
              <a:t>Consumption</a:t>
            </a:r>
            <a:r>
              <a:rPr lang="en-US" dirty="0"/>
              <a:t> of different types of food influences culture</a:t>
            </a:r>
          </a:p>
          <a:p>
            <a:pPr lvl="1" fontAlgn="auto">
              <a:lnSpc>
                <a:spcPct val="80000"/>
              </a:lnSpc>
              <a:spcAft>
                <a:spcPts val="0"/>
              </a:spcAft>
              <a:buClr>
                <a:schemeClr val="tx1"/>
              </a:buClr>
              <a:defRPr/>
            </a:pPr>
            <a:r>
              <a:rPr lang="en-US" dirty="0"/>
              <a:t>Chocolate by Swiss, seafood by Japanese preference, beef by British, wines by France and Italy</a:t>
            </a:r>
          </a:p>
          <a:p>
            <a:pPr fontAlgn="auto">
              <a:lnSpc>
                <a:spcPct val="80000"/>
              </a:lnSpc>
              <a:spcAft>
                <a:spcPts val="0"/>
              </a:spcAft>
              <a:defRPr/>
            </a:pPr>
            <a:r>
              <a:rPr lang="en-US" dirty="0"/>
              <a:t>Even </a:t>
            </a:r>
            <a:r>
              <a:rPr lang="en-US" dirty="0">
                <a:hlinkClick r:id="rId4" action="ppaction://hlinksldjump"/>
              </a:rPr>
              <a:t>diseases</a:t>
            </a:r>
            <a:r>
              <a:rPr lang="en-US" dirty="0"/>
              <a:t> are influenced by culture</a:t>
            </a:r>
          </a:p>
          <a:p>
            <a:pPr lvl="1" fontAlgn="auto">
              <a:lnSpc>
                <a:spcPct val="80000"/>
              </a:lnSpc>
              <a:spcAft>
                <a:spcPts val="0"/>
              </a:spcAft>
              <a:buClr>
                <a:schemeClr val="tx1"/>
              </a:buClr>
              <a:defRPr/>
            </a:pPr>
            <a:r>
              <a:rPr lang="en-US" dirty="0"/>
              <a:t>stomach cancer in Japan, and lung cancer in Spain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2"/>
          <p:cNvSpPr txBox="1">
            <a:spLocks noChangeArrowheads="1"/>
          </p:cNvSpPr>
          <p:nvPr/>
        </p:nvSpPr>
        <p:spPr bwMode="auto">
          <a:xfrm>
            <a:off x="228600" y="5943600"/>
            <a:ext cx="8610600" cy="584200"/>
          </a:xfrm>
          <a:prstGeom prst="rect">
            <a:avLst/>
          </a:prstGeom>
          <a:noFill/>
          <a:ln w="9525">
            <a:noFill/>
            <a:miter lim="800000"/>
            <a:headEnd/>
            <a:tailEnd/>
          </a:ln>
        </p:spPr>
        <p:txBody>
          <a:bodyPr>
            <a:spAutoFit/>
          </a:bodyPr>
          <a:lstStyle/>
          <a:p>
            <a:r>
              <a:rPr lang="en-US" sz="1600" dirty="0">
                <a:latin typeface="Calibri" pitchFamily="34" charset="0"/>
              </a:rPr>
              <a:t>Exhibit 4.2 Patterns of Consumption (annual per capita) </a:t>
            </a:r>
            <a:r>
              <a:rPr lang="en-US" sz="1600" i="1" dirty="0">
                <a:latin typeface="Calibri" pitchFamily="34" charset="0"/>
              </a:rPr>
              <a:t>Source</a:t>
            </a:r>
            <a:r>
              <a:rPr lang="en-US" sz="1600" dirty="0">
                <a:latin typeface="Calibri" pitchFamily="34" charset="0"/>
              </a:rPr>
              <a:t>: </a:t>
            </a:r>
            <a:r>
              <a:rPr lang="en-US" sz="1600" dirty="0" err="1">
                <a:latin typeface="Calibri" pitchFamily="34" charset="0"/>
              </a:rPr>
              <a:t>EuroMonitor</a:t>
            </a:r>
            <a:r>
              <a:rPr lang="en-US" sz="1600" dirty="0">
                <a:latin typeface="Calibri" pitchFamily="34" charset="0"/>
              </a:rPr>
              <a:t> International, 2010, 2012</a:t>
            </a:r>
          </a:p>
        </p:txBody>
      </p:sp>
      <p:sp>
        <p:nvSpPr>
          <p:cNvPr id="12" name="Slide Number Placeholder 5"/>
          <p:cNvSpPr txBox="1">
            <a:spLocks/>
          </p:cNvSpPr>
          <p:nvPr/>
        </p:nvSpPr>
        <p:spPr>
          <a:xfrm>
            <a:off x="8639175" y="6515100"/>
            <a:ext cx="463550" cy="273050"/>
          </a:xfrm>
          <a:prstGeom prst="rect">
            <a:avLst/>
          </a:prstGeom>
        </p:spPr>
        <p:txBody>
          <a:bodyPr anchor="b"/>
          <a:lstStyle/>
          <a:p>
            <a:pPr algn="ctr"/>
            <a:r>
              <a:rPr lang="en-US" sz="1000">
                <a:latin typeface="Times New Roman" pitchFamily="18" charset="0"/>
              </a:rPr>
              <a:t>4-</a:t>
            </a:r>
            <a:fld id="{67DDFDF7-BF06-4243-9221-3682702AACF4}" type="slidenum">
              <a:rPr lang="en-US" sz="1000">
                <a:latin typeface="Times New Roman" pitchFamily="18" charset="0"/>
              </a:rPr>
              <a:pPr algn="ctr"/>
              <a:t>6</a:t>
            </a:fld>
            <a:endParaRPr lang="en-US" sz="1000">
              <a:latin typeface="Times New Roman" pitchFamily="18" charset="0"/>
            </a:endParaRPr>
          </a:p>
        </p:txBody>
      </p:sp>
      <p:pic>
        <p:nvPicPr>
          <p:cNvPr id="1026" name="Picture 2" descr="C:\Documents and Settings\poornima.k\Desktop\image0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784" y="1219200"/>
            <a:ext cx="8450846" cy="4419600"/>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pPr>
              <a:defRPr/>
            </a:pPr>
            <a:fld id="{471087A3-9287-455C-9317-AE35B6FA98E4}"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p:cNvPicPr>
            <a:picLocks noChangeAspect="1" noChangeArrowheads="1"/>
          </p:cNvPicPr>
          <p:nvPr/>
        </p:nvPicPr>
        <p:blipFill>
          <a:blip r:embed="rId2"/>
          <a:srcRect/>
          <a:stretch>
            <a:fillRect/>
          </a:stretch>
        </p:blipFill>
        <p:spPr bwMode="auto">
          <a:xfrm>
            <a:off x="488950" y="1716088"/>
            <a:ext cx="8197850" cy="3197225"/>
          </a:xfrm>
          <a:prstGeom prst="rect">
            <a:avLst/>
          </a:prstGeom>
          <a:noFill/>
          <a:ln w="9525">
            <a:noFill/>
            <a:miter lim="800000"/>
            <a:headEnd/>
            <a:tailEnd/>
          </a:ln>
        </p:spPr>
      </p:pic>
      <p:sp>
        <p:nvSpPr>
          <p:cNvPr id="12" name="Slide Number Placeholder 5"/>
          <p:cNvSpPr txBox="1">
            <a:spLocks/>
          </p:cNvSpPr>
          <p:nvPr/>
        </p:nvSpPr>
        <p:spPr>
          <a:xfrm>
            <a:off x="8639175" y="6515100"/>
            <a:ext cx="463550" cy="273050"/>
          </a:xfrm>
          <a:prstGeom prst="rect">
            <a:avLst/>
          </a:prstGeom>
        </p:spPr>
        <p:txBody>
          <a:bodyPr anchor="b"/>
          <a:lstStyle/>
          <a:p>
            <a:pPr algn="ctr"/>
            <a:r>
              <a:rPr lang="en-US" sz="1000">
                <a:latin typeface="Times New Roman" pitchFamily="18" charset="0"/>
              </a:rPr>
              <a:t>4-</a:t>
            </a:r>
            <a:fld id="{B7C71FFB-1B3C-48B4-802E-B07131DCD593}" type="slidenum">
              <a:rPr lang="en-US" sz="1000">
                <a:latin typeface="Times New Roman" pitchFamily="18" charset="0"/>
              </a:rPr>
              <a:pPr algn="ctr"/>
              <a:t>7</a:t>
            </a:fld>
            <a:endParaRPr lang="en-US" sz="1000">
              <a:latin typeface="Times New Roman" pitchFamily="18" charset="0"/>
            </a:endParaRPr>
          </a:p>
        </p:txBody>
      </p:sp>
      <p:sp>
        <p:nvSpPr>
          <p:cNvPr id="2" name="Date Placeholder 1"/>
          <p:cNvSpPr>
            <a:spLocks noGrp="1"/>
          </p:cNvSpPr>
          <p:nvPr>
            <p:ph type="dt" sz="half" idx="10"/>
          </p:nvPr>
        </p:nvSpPr>
        <p:spPr/>
        <p:txBody>
          <a:bodyPr/>
          <a:lstStyle/>
          <a:p>
            <a:pPr>
              <a:defRPr/>
            </a:pPr>
            <a:fld id="{EDF02492-42B4-474F-A615-24FFFA990934}"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solidFill>
            <a:schemeClr val="bg1"/>
          </a:solidFill>
        </p:spPr>
        <p:txBody>
          <a:bodyPr rtlCol="0"/>
          <a:lstStyle/>
          <a:p>
            <a:pPr fontAlgn="auto">
              <a:spcAft>
                <a:spcPts val="0"/>
              </a:spcAft>
              <a:defRPr/>
            </a:pPr>
            <a:r>
              <a:rPr lang="en-US" dirty="0"/>
              <a:t>Three Definitions of Culture</a:t>
            </a:r>
          </a:p>
        </p:txBody>
      </p:sp>
      <p:sp>
        <p:nvSpPr>
          <p:cNvPr id="2" name="TextBox 1"/>
          <p:cNvSpPr txBox="1"/>
          <p:nvPr/>
        </p:nvSpPr>
        <p:spPr>
          <a:xfrm>
            <a:off x="685800" y="1905000"/>
            <a:ext cx="7162800" cy="4246563"/>
          </a:xfrm>
          <a:prstGeom prst="rect">
            <a:avLst/>
          </a:prstGeom>
          <a:noFill/>
        </p:spPr>
        <p:txBody>
          <a:bodyPr>
            <a:spAutoFit/>
          </a:bodyPr>
          <a:lstStyle/>
          <a:p>
            <a:pPr fontAlgn="auto">
              <a:spcBef>
                <a:spcPts val="0"/>
              </a:spcBef>
              <a:spcAft>
                <a:spcPts val="1200"/>
              </a:spcAft>
              <a:defRPr/>
            </a:pPr>
            <a:r>
              <a:rPr lang="en-US" sz="2400" dirty="0">
                <a:solidFill>
                  <a:srgbClr val="FF0000"/>
                </a:solidFill>
                <a:latin typeface="+mn-lt"/>
              </a:rPr>
              <a:t>Culture is the sum of the “values, rituals, symbols, beliefs, and thought processes that are learned, shared by a group of people, and transmitted from generation to generation”</a:t>
            </a:r>
          </a:p>
          <a:p>
            <a:pPr fontAlgn="auto">
              <a:spcBef>
                <a:spcPts val="0"/>
              </a:spcBef>
              <a:spcAft>
                <a:spcPts val="1200"/>
              </a:spcAft>
              <a:defRPr/>
            </a:pPr>
            <a:r>
              <a:rPr lang="en-US" sz="2400" dirty="0">
                <a:solidFill>
                  <a:schemeClr val="accent5">
                    <a:lumMod val="50000"/>
                  </a:schemeClr>
                </a:solidFill>
                <a:latin typeface="+mn-lt"/>
              </a:rPr>
              <a:t>“software of the mind, problem-solving tool” (</a:t>
            </a:r>
            <a:r>
              <a:rPr lang="en-US" sz="2400" dirty="0" err="1">
                <a:solidFill>
                  <a:schemeClr val="accent5">
                    <a:lumMod val="50000"/>
                  </a:schemeClr>
                </a:solidFill>
                <a:latin typeface="+mn-lt"/>
              </a:rPr>
              <a:t>Hofstede</a:t>
            </a:r>
            <a:r>
              <a:rPr lang="en-US" sz="2400" dirty="0">
                <a:solidFill>
                  <a:schemeClr val="accent5">
                    <a:lumMod val="50000"/>
                  </a:schemeClr>
                </a:solidFill>
                <a:latin typeface="+mn-lt"/>
              </a:rPr>
              <a:t>)</a:t>
            </a:r>
          </a:p>
          <a:p>
            <a:pPr fontAlgn="auto">
              <a:spcBef>
                <a:spcPts val="0"/>
              </a:spcBef>
              <a:spcAft>
                <a:spcPts val="1200"/>
              </a:spcAft>
              <a:defRPr/>
            </a:pPr>
            <a:r>
              <a:rPr lang="en-US" sz="2400" dirty="0">
                <a:solidFill>
                  <a:srgbClr val="009900"/>
                </a:solidFill>
                <a:latin typeface="+mn-lt"/>
              </a:rPr>
              <a:t>“An invisible barrier… a completely different way of organizing life, of thinking, and of conceiving the underlying assumptions about the family and the state, the economic system, and even Man himself” (Hall)</a:t>
            </a:r>
          </a:p>
          <a:p>
            <a:pPr fontAlgn="auto">
              <a:spcBef>
                <a:spcPts val="0"/>
              </a:spcBef>
              <a:spcAft>
                <a:spcPts val="1200"/>
              </a:spcAft>
              <a:defRPr/>
            </a:pPr>
            <a:endParaRPr lang="en-US" sz="2400" dirty="0">
              <a:latin typeface="+mn-lt"/>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p:cNvPicPr>
            <a:picLocks noChangeAspect="1" noChangeArrowheads="1"/>
          </p:cNvPicPr>
          <p:nvPr/>
        </p:nvPicPr>
        <p:blipFill>
          <a:blip r:embed="rId3"/>
          <a:srcRect/>
          <a:stretch>
            <a:fillRect/>
          </a:stretch>
        </p:blipFill>
        <p:spPr bwMode="auto">
          <a:xfrm>
            <a:off x="911225" y="592138"/>
            <a:ext cx="7394575" cy="5553075"/>
          </a:xfrm>
          <a:prstGeom prst="rect">
            <a:avLst/>
          </a:prstGeom>
          <a:noFill/>
          <a:ln w="9525">
            <a:noFill/>
            <a:miter lim="800000"/>
            <a:headEnd/>
            <a:tailEnd/>
          </a:ln>
        </p:spPr>
      </p:pic>
      <p:sp>
        <p:nvSpPr>
          <p:cNvPr id="12" name="Slide Number Placeholder 5"/>
          <p:cNvSpPr txBox="1">
            <a:spLocks/>
          </p:cNvSpPr>
          <p:nvPr/>
        </p:nvSpPr>
        <p:spPr>
          <a:xfrm>
            <a:off x="8639175" y="6515100"/>
            <a:ext cx="463550" cy="273050"/>
          </a:xfrm>
          <a:prstGeom prst="rect">
            <a:avLst/>
          </a:prstGeom>
        </p:spPr>
        <p:txBody>
          <a:bodyPr anchor="b"/>
          <a:lstStyle/>
          <a:p>
            <a:pPr algn="ctr"/>
            <a:r>
              <a:rPr lang="en-US" sz="1000">
                <a:latin typeface="Times New Roman" pitchFamily="18" charset="0"/>
              </a:rPr>
              <a:t>4-</a:t>
            </a:r>
            <a:fld id="{B91210A2-141A-4643-BCFC-567ED81D1A12}" type="slidenum">
              <a:rPr lang="en-US" sz="1000">
                <a:latin typeface="Times New Roman" pitchFamily="18" charset="0"/>
              </a:rPr>
              <a:pPr algn="ctr"/>
              <a:t>9</a:t>
            </a:fld>
            <a:endParaRPr lang="en-US" sz="1000">
              <a:latin typeface="Times New Roman" pitchFamily="18" charset="0"/>
            </a:endParaRPr>
          </a:p>
        </p:txBody>
      </p:sp>
      <p:sp>
        <p:nvSpPr>
          <p:cNvPr id="2" name="Date Placeholder 1"/>
          <p:cNvSpPr>
            <a:spLocks noGrp="1"/>
          </p:cNvSpPr>
          <p:nvPr>
            <p:ph type="dt" sz="half" idx="10"/>
          </p:nvPr>
        </p:nvSpPr>
        <p:spPr/>
        <p:txBody>
          <a:bodyPr/>
          <a:lstStyle/>
          <a:p>
            <a:pPr>
              <a:defRPr/>
            </a:pPr>
            <a:fld id="{81C443A0-D0C7-44E3-A254-2153B897A220}"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r>
              <a:rPr lang="en-US">
                <a:solidFill>
                  <a:srgbClr val="CC3300"/>
                </a:solidFill>
              </a:rPr>
              <a:t>Origins of Culture:  Geography</a:t>
            </a:r>
          </a:p>
        </p:txBody>
      </p:sp>
      <p:sp>
        <p:nvSpPr>
          <p:cNvPr id="2" name="Content Placeholder 1"/>
          <p:cNvSpPr>
            <a:spLocks noGrp="1"/>
          </p:cNvSpPr>
          <p:nvPr>
            <p:ph idx="1"/>
          </p:nvPr>
        </p:nvSpPr>
        <p:spPr/>
        <p:txBody>
          <a:bodyPr rtlCol="0">
            <a:normAutofit/>
          </a:bodyPr>
          <a:lstStyle/>
          <a:p>
            <a:pPr fontAlgn="auto">
              <a:spcAft>
                <a:spcPts val="0"/>
              </a:spcAft>
              <a:defRPr/>
            </a:pPr>
            <a:r>
              <a:rPr lang="en-US" dirty="0"/>
              <a:t>Geography, which includes climate, topography, flora, fauna, and microbiology, influences our social institutions</a:t>
            </a:r>
          </a:p>
          <a:p>
            <a:pPr fontAlgn="auto">
              <a:spcAft>
                <a:spcPts val="0"/>
              </a:spcAft>
              <a:defRPr/>
            </a:pPr>
            <a:r>
              <a:rPr lang="en-US" dirty="0"/>
              <a:t>Jared Diamond states that historically innovations spread faster east-to-west than north-to-south</a:t>
            </a:r>
          </a:p>
          <a:p>
            <a:pPr fontAlgn="auto">
              <a:spcAft>
                <a:spcPts val="0"/>
              </a:spcAft>
              <a:defRPr/>
            </a:pPr>
            <a:r>
              <a:rPr lang="en-US" dirty="0"/>
              <a:t>Philip Parker reports strong correlations between the latitude (climate) and the per capita GDP of countries</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solidFill>
            <a:schemeClr val="bg1"/>
          </a:solidFill>
        </p:spPr>
        <p:txBody>
          <a:bodyPr/>
          <a:lstStyle/>
          <a:p>
            <a:r>
              <a:rPr lang="en-US">
                <a:solidFill>
                  <a:srgbClr val="CC3300"/>
                </a:solidFill>
              </a:rPr>
              <a:t>Origins of Culture:  History</a:t>
            </a:r>
          </a:p>
        </p:txBody>
      </p:sp>
      <p:sp>
        <p:nvSpPr>
          <p:cNvPr id="2" name="Content Placeholder 1"/>
          <p:cNvSpPr>
            <a:spLocks noGrp="1"/>
          </p:cNvSpPr>
          <p:nvPr>
            <p:ph idx="1"/>
          </p:nvPr>
        </p:nvSpPr>
        <p:spPr/>
        <p:txBody>
          <a:bodyPr rtlCol="0">
            <a:normAutofit/>
          </a:bodyPr>
          <a:lstStyle/>
          <a:p>
            <a:pPr fontAlgn="auto">
              <a:spcAft>
                <a:spcPts val="0"/>
              </a:spcAft>
              <a:defRPr/>
            </a:pPr>
            <a:r>
              <a:rPr lang="en-US" dirty="0"/>
              <a:t>The impact of specific events in history can be seen reflected in technology, social institutions, cultural values, and even consumer behavior</a:t>
            </a:r>
          </a:p>
          <a:p>
            <a:pPr fontAlgn="auto">
              <a:spcAft>
                <a:spcPts val="0"/>
              </a:spcAft>
              <a:defRPr/>
            </a:pPr>
            <a:r>
              <a:rPr lang="en-US" dirty="0"/>
              <a:t>The military conflicts in the Middle East in 2003 bred new cola brands, Mecca Cola, Muslim Up, and Arab Cola</a:t>
            </a:r>
          </a:p>
        </p:txBody>
      </p:sp>
      <p:pic>
        <p:nvPicPr>
          <p:cNvPr id="30723" name="Picture 2" descr="C:\Users\yelkurr\Desktop\Turkey 2010-Food and Flowers\100_5749.JPG"/>
          <p:cNvPicPr>
            <a:picLocks noChangeAspect="1" noChangeArrowheads="1"/>
          </p:cNvPicPr>
          <p:nvPr/>
        </p:nvPicPr>
        <p:blipFill>
          <a:blip r:embed="rId3"/>
          <a:srcRect/>
          <a:stretch>
            <a:fillRect/>
          </a:stretch>
        </p:blipFill>
        <p:spPr bwMode="auto">
          <a:xfrm>
            <a:off x="2895600" y="4381500"/>
            <a:ext cx="2514600" cy="1885950"/>
          </a:xfrm>
          <a:prstGeom prst="rect">
            <a:avLst/>
          </a:prstGeom>
          <a:noFill/>
          <a:ln w="9525">
            <a:noFill/>
            <a:miter lim="800000"/>
            <a:headEnd/>
            <a:tailEnd/>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solidFill>
            <a:schemeClr val="bg1"/>
          </a:solidFill>
        </p:spPr>
        <p:txBody>
          <a:bodyPr/>
          <a:lstStyle/>
          <a:p>
            <a:r>
              <a:rPr lang="en-US">
                <a:solidFill>
                  <a:srgbClr val="CC3300"/>
                </a:solidFill>
              </a:rPr>
              <a:t>Origins of Culture:  History</a:t>
            </a:r>
          </a:p>
        </p:txBody>
      </p:sp>
      <p:pic>
        <p:nvPicPr>
          <p:cNvPr id="32770" name="Picture 6"/>
          <p:cNvPicPr>
            <a:picLocks noChangeAspect="1" noChangeArrowheads="1"/>
          </p:cNvPicPr>
          <p:nvPr/>
        </p:nvPicPr>
        <p:blipFill>
          <a:blip r:embed="rId3"/>
          <a:srcRect/>
          <a:stretch>
            <a:fillRect/>
          </a:stretch>
        </p:blipFill>
        <p:spPr bwMode="auto">
          <a:xfrm>
            <a:off x="457200" y="1676400"/>
            <a:ext cx="6096000" cy="3808413"/>
          </a:xfrm>
          <a:prstGeom prst="rect">
            <a:avLst/>
          </a:prstGeom>
          <a:solidFill>
            <a:schemeClr val="bg1"/>
          </a:solidFill>
          <a:ln w="9525">
            <a:noFill/>
            <a:miter lim="800000"/>
            <a:headEnd/>
            <a:tailEnd/>
          </a:ln>
        </p:spPr>
      </p:pic>
      <p:sp>
        <p:nvSpPr>
          <p:cNvPr id="2" name="TextBox 1"/>
          <p:cNvSpPr txBox="1"/>
          <p:nvPr/>
        </p:nvSpPr>
        <p:spPr>
          <a:xfrm>
            <a:off x="457200" y="5213350"/>
            <a:ext cx="7010400" cy="1187450"/>
          </a:xfrm>
          <a:prstGeom prst="rect">
            <a:avLst/>
          </a:prstGeom>
          <a:noFill/>
        </p:spPr>
        <p:txBody>
          <a:bodyPr>
            <a:spAutoFit/>
          </a:bodyPr>
          <a:lstStyle/>
          <a:p>
            <a:pPr fontAlgn="auto">
              <a:spcBef>
                <a:spcPts val="0"/>
              </a:spcBef>
              <a:spcAft>
                <a:spcPts val="0"/>
              </a:spcAft>
              <a:defRPr/>
            </a:pPr>
            <a:r>
              <a:rPr lang="en-US" sz="2400" dirty="0">
                <a:solidFill>
                  <a:schemeClr val="accent5">
                    <a:lumMod val="50000"/>
                  </a:schemeClr>
                </a:solidFill>
                <a:latin typeface="+mn-lt"/>
              </a:rPr>
              <a:t>For e.g., American trade policy depended on tobacco being the original source of the Virginia colony’s economic survival in the 1600s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fontScale="90000"/>
          </a:bodyPr>
          <a:lstStyle/>
          <a:p>
            <a:pPr fontAlgn="auto">
              <a:spcAft>
                <a:spcPts val="0"/>
              </a:spcAft>
              <a:defRPr/>
            </a:pPr>
            <a:r>
              <a:rPr lang="en-US" dirty="0"/>
              <a:t>Origins of Culture: </a:t>
            </a:r>
            <a:br>
              <a:rPr lang="en-US" dirty="0"/>
            </a:br>
            <a:r>
              <a:rPr lang="en-US" dirty="0"/>
              <a:t>The Political Economy</a:t>
            </a:r>
          </a:p>
        </p:txBody>
      </p:sp>
      <p:sp>
        <p:nvSpPr>
          <p:cNvPr id="5" name="Content Placeholder 4"/>
          <p:cNvSpPr>
            <a:spLocks noGrp="1"/>
          </p:cNvSpPr>
          <p:nvPr>
            <p:ph idx="1"/>
          </p:nvPr>
        </p:nvSpPr>
        <p:spPr/>
        <p:txBody>
          <a:bodyPr rtlCol="0">
            <a:normAutofit/>
          </a:bodyPr>
          <a:lstStyle/>
          <a:p>
            <a:pPr fontAlgn="auto">
              <a:spcAft>
                <a:spcPts val="0"/>
              </a:spcAft>
              <a:defRPr/>
            </a:pPr>
            <a:r>
              <a:rPr lang="en-US" dirty="0"/>
              <a:t>For most of the 20th Century three approaches to governance competed for world dominance:</a:t>
            </a:r>
          </a:p>
          <a:p>
            <a:pPr lvl="1" fontAlgn="auto">
              <a:spcAft>
                <a:spcPts val="0"/>
              </a:spcAft>
              <a:defRPr/>
            </a:pPr>
            <a:r>
              <a:rPr lang="en-US" dirty="0"/>
              <a:t>Fascism</a:t>
            </a:r>
          </a:p>
          <a:p>
            <a:pPr lvl="2" fontAlgn="auto">
              <a:spcAft>
                <a:spcPts val="0"/>
              </a:spcAft>
              <a:buFont typeface="Arial" pitchFamily="34" charset="0"/>
              <a:buChar char="•"/>
              <a:defRPr/>
            </a:pPr>
            <a:r>
              <a:rPr lang="en-US" dirty="0"/>
              <a:t>Fascism fell in 1945 </a:t>
            </a:r>
          </a:p>
          <a:p>
            <a:pPr lvl="1" fontAlgn="auto">
              <a:spcAft>
                <a:spcPts val="0"/>
              </a:spcAft>
              <a:defRPr/>
            </a:pPr>
            <a:r>
              <a:rPr lang="en-US" dirty="0"/>
              <a:t>Communism</a:t>
            </a:r>
          </a:p>
          <a:p>
            <a:pPr lvl="2" fontAlgn="auto">
              <a:spcAft>
                <a:spcPts val="0"/>
              </a:spcAft>
              <a:buFont typeface="Arial" pitchFamily="34" charset="0"/>
              <a:buChar char="•"/>
              <a:defRPr/>
            </a:pPr>
            <a:r>
              <a:rPr lang="en-US" dirty="0"/>
              <a:t>Communism crumbled in the 1990s </a:t>
            </a:r>
          </a:p>
          <a:p>
            <a:pPr lvl="1" fontAlgn="auto">
              <a:spcAft>
                <a:spcPts val="0"/>
              </a:spcAft>
              <a:defRPr/>
            </a:pPr>
            <a:r>
              <a:rPr lang="en-US" dirty="0"/>
              <a:t>Democracy/free enterprise</a:t>
            </a:r>
          </a:p>
          <a:p>
            <a:pPr fontAlgn="auto">
              <a:spcAft>
                <a:spcPts val="0"/>
              </a:spcAft>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r>
              <a:rPr lang="en-US">
                <a:solidFill>
                  <a:srgbClr val="CC3300"/>
                </a:solidFill>
              </a:rPr>
              <a:t>Origins of Culture:  Technology</a:t>
            </a:r>
          </a:p>
        </p:txBody>
      </p:sp>
      <p:sp>
        <p:nvSpPr>
          <p:cNvPr id="2" name="Content Placeholder 1"/>
          <p:cNvSpPr>
            <a:spLocks noGrp="1"/>
          </p:cNvSpPr>
          <p:nvPr>
            <p:ph idx="1"/>
          </p:nvPr>
        </p:nvSpPr>
        <p:spPr/>
        <p:txBody>
          <a:bodyPr rtlCol="0">
            <a:normAutofit/>
          </a:bodyPr>
          <a:lstStyle/>
          <a:p>
            <a:pPr fontAlgn="auto">
              <a:spcAft>
                <a:spcPts val="0"/>
              </a:spcAft>
              <a:defRPr/>
            </a:pPr>
            <a:r>
              <a:rPr lang="en-US" dirty="0"/>
              <a:t>Technological innovations influence cultural values</a:t>
            </a:r>
          </a:p>
          <a:p>
            <a:pPr fontAlgn="auto">
              <a:spcAft>
                <a:spcPts val="0"/>
              </a:spcAft>
              <a:defRPr/>
            </a:pPr>
            <a:r>
              <a:rPr lang="en-US" dirty="0"/>
              <a:t>Jet aircraft, air conditioning, televisions, computers, and the internet have all influenced culture</a:t>
            </a:r>
          </a:p>
        </p:txBody>
      </p:sp>
      <p:pic>
        <p:nvPicPr>
          <p:cNvPr id="35843" name="Picture 4" descr="technology"/>
          <p:cNvPicPr>
            <a:picLocks noChangeAspect="1" noChangeArrowheads="1"/>
          </p:cNvPicPr>
          <p:nvPr/>
        </p:nvPicPr>
        <p:blipFill>
          <a:blip r:embed="rId3"/>
          <a:srcRect/>
          <a:stretch>
            <a:fillRect/>
          </a:stretch>
        </p:blipFill>
        <p:spPr bwMode="auto">
          <a:xfrm>
            <a:off x="6162675" y="3352800"/>
            <a:ext cx="2600325" cy="2971800"/>
          </a:xfrm>
          <a:prstGeom prst="rect">
            <a:avLst/>
          </a:prstGeom>
          <a:noFill/>
          <a:ln w="9525">
            <a:noFill/>
            <a:miter lim="800000"/>
            <a:headEnd/>
            <a:tailEnd/>
          </a:ln>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388" name="Group 44"/>
          <p:cNvGrpSpPr>
            <a:grpSpLocks/>
          </p:cNvGrpSpPr>
          <p:nvPr/>
        </p:nvGrpSpPr>
        <p:grpSpPr bwMode="auto">
          <a:xfrm>
            <a:off x="1371600" y="1600200"/>
            <a:ext cx="2438400" cy="1763713"/>
            <a:chOff x="864" y="1008"/>
            <a:chExt cx="1536" cy="1111"/>
          </a:xfrm>
        </p:grpSpPr>
        <p:sp>
          <p:nvSpPr>
            <p:cNvPr id="185382" name="Line 38"/>
            <p:cNvSpPr>
              <a:spLocks noChangeShapeType="1"/>
            </p:cNvSpPr>
            <p:nvPr/>
          </p:nvSpPr>
          <p:spPr bwMode="auto">
            <a:xfrm flipH="1" flipV="1">
              <a:off x="1920" y="1691"/>
              <a:ext cx="480" cy="277"/>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a:lstStyle/>
            <a:p>
              <a:pPr fontAlgn="auto">
                <a:spcBef>
                  <a:spcPts val="0"/>
                </a:spcBef>
                <a:spcAft>
                  <a:spcPts val="0"/>
                </a:spcAft>
                <a:defRPr/>
              </a:pPr>
              <a:endParaRPr lang="en-US"/>
            </a:p>
          </p:txBody>
        </p:sp>
        <p:sp>
          <p:nvSpPr>
            <p:cNvPr id="185367" name="Oval 23"/>
            <p:cNvSpPr>
              <a:spLocks noChangeAspect="1" noChangeArrowheads="1"/>
            </p:cNvSpPr>
            <p:nvPr/>
          </p:nvSpPr>
          <p:spPr bwMode="auto">
            <a:xfrm>
              <a:off x="864" y="1008"/>
              <a:ext cx="1111" cy="1111"/>
            </a:xfrm>
            <a:prstGeom prst="ellipse">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fontAlgn="auto">
                <a:spcBef>
                  <a:spcPts val="0"/>
                </a:spcBef>
                <a:spcAft>
                  <a:spcPts val="0"/>
                </a:spcAft>
                <a:defRPr/>
              </a:pPr>
              <a:r>
                <a:rPr lang="en-US" sz="2400"/>
                <a:t>Religious</a:t>
              </a:r>
              <a:br>
                <a:rPr lang="en-US" sz="2400"/>
              </a:br>
              <a:r>
                <a:rPr lang="en-US" sz="2400"/>
                <a:t>Value</a:t>
              </a:r>
              <a:br>
                <a:rPr lang="en-US" sz="2400"/>
              </a:br>
              <a:r>
                <a:rPr lang="en-US" sz="2400"/>
                <a:t>Systems</a:t>
              </a:r>
            </a:p>
          </p:txBody>
        </p:sp>
      </p:grpSp>
      <p:grpSp>
        <p:nvGrpSpPr>
          <p:cNvPr id="185384" name="Group 40"/>
          <p:cNvGrpSpPr>
            <a:grpSpLocks/>
          </p:cNvGrpSpPr>
          <p:nvPr/>
        </p:nvGrpSpPr>
        <p:grpSpPr bwMode="auto">
          <a:xfrm>
            <a:off x="5410200" y="1600200"/>
            <a:ext cx="2220913" cy="1763713"/>
            <a:chOff x="3408" y="1008"/>
            <a:chExt cx="1399" cy="1111"/>
          </a:xfrm>
        </p:grpSpPr>
        <p:sp>
          <p:nvSpPr>
            <p:cNvPr id="185379" name="Line 35"/>
            <p:cNvSpPr>
              <a:spLocks noChangeShapeType="1"/>
            </p:cNvSpPr>
            <p:nvPr/>
          </p:nvSpPr>
          <p:spPr bwMode="auto">
            <a:xfrm flipV="1">
              <a:off x="3408" y="1745"/>
              <a:ext cx="384" cy="223"/>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a:lstStyle/>
            <a:p>
              <a:pPr fontAlgn="auto">
                <a:spcBef>
                  <a:spcPts val="0"/>
                </a:spcBef>
                <a:spcAft>
                  <a:spcPts val="0"/>
                </a:spcAft>
                <a:defRPr/>
              </a:pPr>
              <a:endParaRPr lang="en-US"/>
            </a:p>
          </p:txBody>
        </p:sp>
        <p:sp>
          <p:nvSpPr>
            <p:cNvPr id="185368" name="Oval 24"/>
            <p:cNvSpPr>
              <a:spLocks noChangeAspect="1" noChangeArrowheads="1"/>
            </p:cNvSpPr>
            <p:nvPr/>
          </p:nvSpPr>
          <p:spPr bwMode="auto">
            <a:xfrm>
              <a:off x="3696" y="1008"/>
              <a:ext cx="1111" cy="1111"/>
            </a:xfrm>
            <a:prstGeom prst="ellipse">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fontAlgn="auto">
                <a:spcBef>
                  <a:spcPts val="0"/>
                </a:spcBef>
                <a:spcAft>
                  <a:spcPts val="0"/>
                </a:spcAft>
                <a:defRPr/>
              </a:pPr>
              <a:r>
                <a:rPr lang="en-US" sz="2400"/>
                <a:t>School</a:t>
              </a:r>
              <a:br>
                <a:rPr lang="en-US" sz="2400"/>
              </a:br>
              <a:r>
                <a:rPr lang="en-US" sz="2400"/>
                <a:t>&amp;</a:t>
              </a:r>
              <a:br>
                <a:rPr lang="en-US" sz="2400"/>
              </a:br>
              <a:r>
                <a:rPr lang="en-US" sz="2400"/>
                <a:t>Education</a:t>
              </a:r>
            </a:p>
          </p:txBody>
        </p:sp>
      </p:grpSp>
      <p:grpSp>
        <p:nvGrpSpPr>
          <p:cNvPr id="185387" name="Group 43"/>
          <p:cNvGrpSpPr>
            <a:grpSpLocks/>
          </p:cNvGrpSpPr>
          <p:nvPr/>
        </p:nvGrpSpPr>
        <p:grpSpPr bwMode="auto">
          <a:xfrm>
            <a:off x="1447800" y="3886200"/>
            <a:ext cx="2362200" cy="1763713"/>
            <a:chOff x="912" y="2448"/>
            <a:chExt cx="1488" cy="1111"/>
          </a:xfrm>
        </p:grpSpPr>
        <p:sp>
          <p:nvSpPr>
            <p:cNvPr id="185381" name="Line 37"/>
            <p:cNvSpPr>
              <a:spLocks noChangeShapeType="1"/>
            </p:cNvSpPr>
            <p:nvPr/>
          </p:nvSpPr>
          <p:spPr bwMode="auto">
            <a:xfrm flipH="1">
              <a:off x="1920" y="2448"/>
              <a:ext cx="480" cy="277"/>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a:lstStyle/>
            <a:p>
              <a:pPr fontAlgn="auto">
                <a:spcBef>
                  <a:spcPts val="0"/>
                </a:spcBef>
                <a:spcAft>
                  <a:spcPts val="0"/>
                </a:spcAft>
                <a:defRPr/>
              </a:pPr>
              <a:endParaRPr lang="en-US"/>
            </a:p>
          </p:txBody>
        </p:sp>
        <p:sp>
          <p:nvSpPr>
            <p:cNvPr id="185369" name="Oval 25"/>
            <p:cNvSpPr>
              <a:spLocks noChangeAspect="1" noChangeArrowheads="1"/>
            </p:cNvSpPr>
            <p:nvPr/>
          </p:nvSpPr>
          <p:spPr bwMode="auto">
            <a:xfrm>
              <a:off x="912" y="2448"/>
              <a:ext cx="1111" cy="1111"/>
            </a:xfrm>
            <a:prstGeom prst="ellipse">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fontAlgn="auto">
                <a:spcBef>
                  <a:spcPts val="0"/>
                </a:spcBef>
                <a:spcAft>
                  <a:spcPts val="0"/>
                </a:spcAft>
                <a:defRPr/>
              </a:pPr>
              <a:r>
                <a:rPr lang="en-US" sz="2400"/>
                <a:t>Government</a:t>
              </a:r>
              <a:br>
                <a:rPr lang="en-US" sz="2400"/>
              </a:br>
              <a:r>
                <a:rPr lang="en-US" sz="2400"/>
                <a:t>Policies</a:t>
              </a:r>
            </a:p>
          </p:txBody>
        </p:sp>
      </p:grpSp>
      <p:sp>
        <p:nvSpPr>
          <p:cNvPr id="185373" name="Oval 29"/>
          <p:cNvSpPr>
            <a:spLocks noChangeAspect="1" noChangeArrowheads="1"/>
          </p:cNvSpPr>
          <p:nvPr/>
        </p:nvSpPr>
        <p:spPr bwMode="auto">
          <a:xfrm>
            <a:off x="3695700" y="2590800"/>
            <a:ext cx="1763713" cy="1763713"/>
          </a:xfrm>
          <a:prstGeom prst="ellipse">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pPr algn="ctr" fontAlgn="auto">
              <a:spcBef>
                <a:spcPts val="0"/>
              </a:spcBef>
              <a:spcAft>
                <a:spcPts val="0"/>
              </a:spcAft>
              <a:defRPr/>
            </a:pPr>
            <a:r>
              <a:rPr lang="en-US" sz="2400" b="1" dirty="0">
                <a:solidFill>
                  <a:schemeClr val="bg1"/>
                </a:solidFill>
              </a:rPr>
              <a:t>Social</a:t>
            </a:r>
            <a:br>
              <a:rPr lang="en-US" sz="2400" b="1" dirty="0">
                <a:solidFill>
                  <a:schemeClr val="bg1"/>
                </a:solidFill>
              </a:rPr>
            </a:br>
            <a:r>
              <a:rPr lang="en-US" sz="2400" b="1" dirty="0">
                <a:solidFill>
                  <a:schemeClr val="bg1"/>
                </a:solidFill>
              </a:rPr>
              <a:t>Institutions</a:t>
            </a:r>
          </a:p>
        </p:txBody>
      </p:sp>
      <p:grpSp>
        <p:nvGrpSpPr>
          <p:cNvPr id="185383" name="Group 39"/>
          <p:cNvGrpSpPr>
            <a:grpSpLocks/>
          </p:cNvGrpSpPr>
          <p:nvPr/>
        </p:nvGrpSpPr>
        <p:grpSpPr bwMode="auto">
          <a:xfrm>
            <a:off x="3695700" y="228600"/>
            <a:ext cx="1763713" cy="2362200"/>
            <a:chOff x="2328" y="144"/>
            <a:chExt cx="1111" cy="1488"/>
          </a:xfrm>
        </p:grpSpPr>
        <p:sp>
          <p:nvSpPr>
            <p:cNvPr id="185371" name="Oval 27"/>
            <p:cNvSpPr>
              <a:spLocks noChangeAspect="1" noChangeArrowheads="1"/>
            </p:cNvSpPr>
            <p:nvPr/>
          </p:nvSpPr>
          <p:spPr bwMode="auto">
            <a:xfrm>
              <a:off x="2328" y="144"/>
              <a:ext cx="1111" cy="1111"/>
            </a:xfrm>
            <a:prstGeom prst="ellipse">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fontAlgn="auto">
                <a:spcBef>
                  <a:spcPts val="0"/>
                </a:spcBef>
                <a:spcAft>
                  <a:spcPts val="0"/>
                </a:spcAft>
                <a:defRPr/>
              </a:pPr>
              <a:r>
                <a:rPr lang="en-US" sz="2400"/>
                <a:t>Family</a:t>
              </a:r>
              <a:br>
                <a:rPr lang="en-US" sz="2400"/>
              </a:br>
              <a:r>
                <a:rPr lang="en-US" sz="2400"/>
                <a:t>Behaviors</a:t>
              </a:r>
            </a:p>
          </p:txBody>
        </p:sp>
        <p:sp>
          <p:nvSpPr>
            <p:cNvPr id="185377" name="Line 33"/>
            <p:cNvSpPr>
              <a:spLocks noChangeShapeType="1"/>
            </p:cNvSpPr>
            <p:nvPr/>
          </p:nvSpPr>
          <p:spPr bwMode="auto">
            <a:xfrm>
              <a:off x="2883" y="1248"/>
              <a:ext cx="0" cy="384"/>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a:lstStyle/>
            <a:p>
              <a:pPr fontAlgn="auto">
                <a:spcBef>
                  <a:spcPts val="0"/>
                </a:spcBef>
                <a:spcAft>
                  <a:spcPts val="0"/>
                </a:spcAft>
                <a:defRPr/>
              </a:pPr>
              <a:endParaRPr lang="en-US"/>
            </a:p>
          </p:txBody>
        </p:sp>
      </p:grpSp>
      <p:grpSp>
        <p:nvGrpSpPr>
          <p:cNvPr id="185386" name="Group 42"/>
          <p:cNvGrpSpPr>
            <a:grpSpLocks/>
          </p:cNvGrpSpPr>
          <p:nvPr/>
        </p:nvGrpSpPr>
        <p:grpSpPr bwMode="auto">
          <a:xfrm>
            <a:off x="3695700" y="4343400"/>
            <a:ext cx="1763713" cy="2373313"/>
            <a:chOff x="2328" y="2736"/>
            <a:chExt cx="1111" cy="1495"/>
          </a:xfrm>
        </p:grpSpPr>
        <p:sp>
          <p:nvSpPr>
            <p:cNvPr id="185370" name="Oval 26"/>
            <p:cNvSpPr>
              <a:spLocks noChangeAspect="1" noChangeArrowheads="1"/>
            </p:cNvSpPr>
            <p:nvPr/>
          </p:nvSpPr>
          <p:spPr bwMode="auto">
            <a:xfrm>
              <a:off x="2328" y="3120"/>
              <a:ext cx="1111" cy="1111"/>
            </a:xfrm>
            <a:prstGeom prst="ellipse">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fontAlgn="auto">
                <a:spcBef>
                  <a:spcPts val="0"/>
                </a:spcBef>
                <a:spcAft>
                  <a:spcPts val="0"/>
                </a:spcAft>
                <a:defRPr/>
              </a:pPr>
              <a:r>
                <a:rPr lang="en-US" sz="2400"/>
                <a:t>Corporations</a:t>
              </a:r>
            </a:p>
          </p:txBody>
        </p:sp>
        <p:sp>
          <p:nvSpPr>
            <p:cNvPr id="185378" name="Line 34"/>
            <p:cNvSpPr>
              <a:spLocks noChangeShapeType="1"/>
            </p:cNvSpPr>
            <p:nvPr/>
          </p:nvSpPr>
          <p:spPr bwMode="auto">
            <a:xfrm>
              <a:off x="2883" y="2736"/>
              <a:ext cx="0" cy="384"/>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a:lstStyle/>
            <a:p>
              <a:pPr fontAlgn="auto">
                <a:spcBef>
                  <a:spcPts val="0"/>
                </a:spcBef>
                <a:spcAft>
                  <a:spcPts val="0"/>
                </a:spcAft>
                <a:defRPr/>
              </a:pPr>
              <a:endParaRPr lang="en-US"/>
            </a:p>
          </p:txBody>
        </p:sp>
      </p:grpSp>
      <p:grpSp>
        <p:nvGrpSpPr>
          <p:cNvPr id="185385" name="Group 41"/>
          <p:cNvGrpSpPr>
            <a:grpSpLocks/>
          </p:cNvGrpSpPr>
          <p:nvPr/>
        </p:nvGrpSpPr>
        <p:grpSpPr bwMode="auto">
          <a:xfrm>
            <a:off x="5334000" y="3886200"/>
            <a:ext cx="2449513" cy="1763713"/>
            <a:chOff x="3360" y="2448"/>
            <a:chExt cx="1543" cy="1111"/>
          </a:xfrm>
        </p:grpSpPr>
        <p:sp>
          <p:nvSpPr>
            <p:cNvPr id="185372" name="Oval 28"/>
            <p:cNvSpPr>
              <a:spLocks noChangeAspect="1" noChangeArrowheads="1"/>
            </p:cNvSpPr>
            <p:nvPr/>
          </p:nvSpPr>
          <p:spPr bwMode="auto">
            <a:xfrm>
              <a:off x="3792" y="2448"/>
              <a:ext cx="1111" cy="1111"/>
            </a:xfrm>
            <a:prstGeom prst="ellipse">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fontAlgn="auto">
                <a:spcBef>
                  <a:spcPts val="0"/>
                </a:spcBef>
                <a:spcAft>
                  <a:spcPts val="0"/>
                </a:spcAft>
                <a:defRPr/>
              </a:pPr>
              <a:r>
                <a:rPr lang="en-US" sz="2400"/>
                <a:t>Media</a:t>
              </a:r>
            </a:p>
          </p:txBody>
        </p:sp>
        <p:sp>
          <p:nvSpPr>
            <p:cNvPr id="185380" name="Line 36"/>
            <p:cNvSpPr>
              <a:spLocks noChangeShapeType="1"/>
            </p:cNvSpPr>
            <p:nvPr/>
          </p:nvSpPr>
          <p:spPr bwMode="auto">
            <a:xfrm>
              <a:off x="3360" y="2496"/>
              <a:ext cx="480" cy="277"/>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a:lstStyle/>
            <a:p>
              <a:pPr fontAlgn="auto">
                <a:spcBef>
                  <a:spcPts val="0"/>
                </a:spcBef>
                <a:spcAft>
                  <a:spcPts val="0"/>
                </a:spcAft>
                <a:defRPr/>
              </a:pPr>
              <a:endParaRPr lang="en-US"/>
            </a:p>
          </p:txBody>
        </p:sp>
      </p:grpSp>
      <p:sp>
        <p:nvSpPr>
          <p:cNvPr id="12" name="Slide Number Placeholder 5"/>
          <p:cNvSpPr txBox="1">
            <a:spLocks/>
          </p:cNvSpPr>
          <p:nvPr/>
        </p:nvSpPr>
        <p:spPr>
          <a:xfrm>
            <a:off x="8639175" y="6515100"/>
            <a:ext cx="463550" cy="273050"/>
          </a:xfrm>
          <a:prstGeom prst="rect">
            <a:avLst/>
          </a:prstGeom>
        </p:spPr>
        <p:txBody>
          <a:bodyPr anchor="b"/>
          <a:lstStyle/>
          <a:p>
            <a:pPr algn="ctr"/>
            <a:r>
              <a:rPr lang="en-US" sz="1000">
                <a:latin typeface="Times New Roman" pitchFamily="18" charset="0"/>
              </a:rPr>
              <a:t>4-</a:t>
            </a:r>
            <a:fld id="{7AAB74B5-D4F7-4148-A7F7-F255D0A66EC1}" type="slidenum">
              <a:rPr lang="en-US" sz="1000">
                <a:latin typeface="Times New Roman" pitchFamily="18" charset="0"/>
              </a:rPr>
              <a:pPr algn="ctr"/>
              <a:t>15</a:t>
            </a:fld>
            <a:endParaRPr lang="en-US" sz="1000">
              <a:latin typeface="Times New Roman" pitchFamily="18" charset="0"/>
            </a:endParaRPr>
          </a:p>
        </p:txBody>
      </p:sp>
      <p:sp>
        <p:nvSpPr>
          <p:cNvPr id="2" name="Date Placeholder 1"/>
          <p:cNvSpPr>
            <a:spLocks noGrp="1"/>
          </p:cNvSpPr>
          <p:nvPr>
            <p:ph type="dt" sz="half" idx="10"/>
          </p:nvPr>
        </p:nvSpPr>
        <p:spPr/>
        <p:txBody>
          <a:bodyPr/>
          <a:lstStyle/>
          <a:p>
            <a:pPr>
              <a:defRPr/>
            </a:pPr>
            <a:fld id="{0015EE2D-8FDE-4E6E-9F54-17AAC40290B1}"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538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538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538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8538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8538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853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a:t>Origins of Culture: Social Institutions</a:t>
            </a:r>
          </a:p>
        </p:txBody>
      </p:sp>
      <p:sp>
        <p:nvSpPr>
          <p:cNvPr id="3" name="Content Placeholder 2"/>
          <p:cNvSpPr>
            <a:spLocks noGrp="1"/>
          </p:cNvSpPr>
          <p:nvPr>
            <p:ph idx="1"/>
          </p:nvPr>
        </p:nvSpPr>
        <p:spPr/>
        <p:txBody>
          <a:bodyPr rtlCol="0">
            <a:normAutofit/>
          </a:bodyPr>
          <a:lstStyle/>
          <a:p>
            <a:pPr fontAlgn="auto">
              <a:spcAft>
                <a:spcPts val="0"/>
              </a:spcAft>
              <a:defRPr/>
            </a:pPr>
            <a:r>
              <a:rPr lang="en-US" dirty="0"/>
              <a:t>Social institutions including family, religion, school, the media, government, and corporations all affect culture </a:t>
            </a:r>
          </a:p>
          <a:p>
            <a:pPr fontAlgn="auto">
              <a:spcAft>
                <a:spcPts val="0"/>
              </a:spcAft>
              <a:defRPr/>
            </a:pPr>
            <a:r>
              <a:rPr lang="en-US" dirty="0"/>
              <a:t>The family, social classes, group behavior, age groups, and how societies define decency and civility are interpreted differently within every culture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a:t>Origins of Culture: Social Institutions</a:t>
            </a:r>
          </a:p>
        </p:txBody>
      </p:sp>
      <p:sp>
        <p:nvSpPr>
          <p:cNvPr id="3" name="Content Placeholder 2"/>
          <p:cNvSpPr>
            <a:spLocks noGrp="1"/>
          </p:cNvSpPr>
          <p:nvPr>
            <p:ph idx="1"/>
          </p:nvPr>
        </p:nvSpPr>
        <p:spPr/>
        <p:txBody>
          <a:bodyPr rtlCol="0">
            <a:normAutofit/>
          </a:bodyPr>
          <a:lstStyle/>
          <a:p>
            <a:pPr marL="514350" indent="-514350" fontAlgn="auto">
              <a:spcAft>
                <a:spcPts val="0"/>
              </a:spcAft>
              <a:buFont typeface="+mj-lt"/>
              <a:buAutoNum type="arabicPeriod"/>
              <a:defRPr/>
            </a:pPr>
            <a:r>
              <a:rPr lang="en-US" dirty="0"/>
              <a:t>Family behavior varies across the world, e.g., extended families living together to Dad washing dishes  </a:t>
            </a:r>
          </a:p>
          <a:p>
            <a:pPr marL="514350" indent="-514350" fontAlgn="auto">
              <a:spcAft>
                <a:spcPts val="0"/>
              </a:spcAft>
              <a:buFont typeface="+mj-lt"/>
              <a:buAutoNum type="arabicPeriod"/>
              <a:defRPr/>
            </a:pPr>
            <a:r>
              <a:rPr lang="en-US" dirty="0"/>
              <a:t>Religious value systems differ across the world, e.g., Muslims not allowed to eat pork to Hindus not allowed to consume beef </a:t>
            </a:r>
          </a:p>
          <a:p>
            <a:pPr marL="514350" indent="-514350" fontAlgn="auto">
              <a:spcAft>
                <a:spcPts val="0"/>
              </a:spcAft>
              <a:buFont typeface="+mj-lt"/>
              <a:buAutoNum type="arabicPeriod"/>
              <a:defRPr/>
            </a:pPr>
            <a:r>
              <a:rPr lang="en-US" dirty="0"/>
              <a:t>School and education, and literacy rates affect culture and economic growth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a:t>Origins of Culture: Social Institutions</a:t>
            </a:r>
          </a:p>
        </p:txBody>
      </p:sp>
      <p:sp>
        <p:nvSpPr>
          <p:cNvPr id="3" name="Content Placeholder 2"/>
          <p:cNvSpPr>
            <a:spLocks noGrp="1"/>
          </p:cNvSpPr>
          <p:nvPr>
            <p:ph idx="1"/>
          </p:nvPr>
        </p:nvSpPr>
        <p:spPr/>
        <p:txBody>
          <a:bodyPr rtlCol="0">
            <a:normAutofit/>
          </a:bodyPr>
          <a:lstStyle/>
          <a:p>
            <a:pPr marL="514350" indent="-514350" fontAlgn="auto">
              <a:spcAft>
                <a:spcPts val="0"/>
              </a:spcAft>
              <a:buFont typeface="+mj-lt"/>
              <a:buAutoNum type="arabicPeriod" startAt="4"/>
              <a:defRPr/>
            </a:pPr>
            <a:r>
              <a:rPr lang="en-US" dirty="0"/>
              <a:t>Media (magazines, TV, the Internet) influences culture and behavior </a:t>
            </a:r>
          </a:p>
          <a:p>
            <a:pPr marL="514350" indent="-514350" fontAlgn="auto">
              <a:spcAft>
                <a:spcPts val="0"/>
              </a:spcAft>
              <a:buFont typeface="+mj-lt"/>
              <a:buAutoNum type="arabicPeriod" startAt="4"/>
              <a:defRPr/>
            </a:pPr>
            <a:r>
              <a:rPr lang="en-US" dirty="0"/>
              <a:t>Government policies influence the thinking and behaviors citizens of adult citizens, e.g., the French government offers new “birth bonuses” of $800 given to women as an incentive to increase family size</a:t>
            </a:r>
          </a:p>
          <a:p>
            <a:pPr marL="514350" indent="-514350" fontAlgn="auto">
              <a:spcAft>
                <a:spcPts val="0"/>
              </a:spcAft>
              <a:buFont typeface="+mj-lt"/>
              <a:buAutoNum type="arabicPeriod" startAt="4"/>
              <a:defRPr/>
            </a:pPr>
            <a:r>
              <a:rPr lang="en-US" dirty="0"/>
              <a:t>Corporations influence culture via the products they market, e.g., MTV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9698" name="Group 18"/>
          <p:cNvGrpSpPr>
            <a:grpSpLocks/>
          </p:cNvGrpSpPr>
          <p:nvPr/>
        </p:nvGrpSpPr>
        <p:grpSpPr bwMode="auto">
          <a:xfrm>
            <a:off x="5257800" y="1970088"/>
            <a:ext cx="2373313" cy="1763712"/>
            <a:chOff x="3312" y="1241"/>
            <a:chExt cx="1495" cy="1111"/>
          </a:xfrm>
        </p:grpSpPr>
        <p:sp>
          <p:nvSpPr>
            <p:cNvPr id="199693" name="Line 13"/>
            <p:cNvSpPr>
              <a:spLocks noChangeShapeType="1"/>
            </p:cNvSpPr>
            <p:nvPr/>
          </p:nvSpPr>
          <p:spPr bwMode="auto">
            <a:xfrm flipV="1">
              <a:off x="3312" y="1931"/>
              <a:ext cx="480" cy="277"/>
            </a:xfrm>
            <a:prstGeom prst="lin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lstStyle/>
            <a:p>
              <a:pPr fontAlgn="auto">
                <a:spcBef>
                  <a:spcPts val="0"/>
                </a:spcBef>
                <a:spcAft>
                  <a:spcPts val="0"/>
                </a:spcAft>
                <a:defRPr/>
              </a:pPr>
              <a:endParaRPr lang="en-US"/>
            </a:p>
          </p:txBody>
        </p:sp>
        <p:sp>
          <p:nvSpPr>
            <p:cNvPr id="199685" name="Oval 5"/>
            <p:cNvSpPr>
              <a:spLocks noChangeAspect="1" noChangeArrowheads="1"/>
            </p:cNvSpPr>
            <p:nvPr/>
          </p:nvSpPr>
          <p:spPr bwMode="auto">
            <a:xfrm>
              <a:off x="3696" y="1241"/>
              <a:ext cx="1111" cy="1111"/>
            </a:xfrm>
            <a:prstGeom prst="ellips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gn="ctr" fontAlgn="auto">
                <a:spcBef>
                  <a:spcPts val="0"/>
                </a:spcBef>
                <a:spcAft>
                  <a:spcPts val="0"/>
                </a:spcAft>
                <a:defRPr/>
              </a:pPr>
              <a:r>
                <a:rPr lang="en-US" sz="2400" b="1">
                  <a:solidFill>
                    <a:schemeClr val="bg1"/>
                  </a:solidFill>
                </a:rPr>
                <a:t>Rituals</a:t>
              </a:r>
            </a:p>
          </p:txBody>
        </p:sp>
      </p:grpSp>
      <p:grpSp>
        <p:nvGrpSpPr>
          <p:cNvPr id="199701" name="Group 21"/>
          <p:cNvGrpSpPr>
            <a:grpSpLocks/>
          </p:cNvGrpSpPr>
          <p:nvPr/>
        </p:nvGrpSpPr>
        <p:grpSpPr bwMode="auto">
          <a:xfrm>
            <a:off x="1131888" y="1970088"/>
            <a:ext cx="2449512" cy="1763712"/>
            <a:chOff x="713" y="1241"/>
            <a:chExt cx="1543" cy="1111"/>
          </a:xfrm>
        </p:grpSpPr>
        <p:sp>
          <p:nvSpPr>
            <p:cNvPr id="199696" name="Line 16"/>
            <p:cNvSpPr>
              <a:spLocks noChangeShapeType="1"/>
            </p:cNvSpPr>
            <p:nvPr/>
          </p:nvSpPr>
          <p:spPr bwMode="auto">
            <a:xfrm flipH="1" flipV="1">
              <a:off x="1776" y="1931"/>
              <a:ext cx="480" cy="277"/>
            </a:xfrm>
            <a:prstGeom prst="lin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lstStyle/>
            <a:p>
              <a:pPr fontAlgn="auto">
                <a:spcBef>
                  <a:spcPts val="0"/>
                </a:spcBef>
                <a:spcAft>
                  <a:spcPts val="0"/>
                </a:spcAft>
                <a:defRPr/>
              </a:pPr>
              <a:endParaRPr lang="en-US"/>
            </a:p>
          </p:txBody>
        </p:sp>
        <p:sp>
          <p:nvSpPr>
            <p:cNvPr id="199686" name="Oval 6"/>
            <p:cNvSpPr>
              <a:spLocks noChangeAspect="1" noChangeArrowheads="1"/>
            </p:cNvSpPr>
            <p:nvPr/>
          </p:nvSpPr>
          <p:spPr bwMode="auto">
            <a:xfrm>
              <a:off x="713" y="1241"/>
              <a:ext cx="1111" cy="1111"/>
            </a:xfrm>
            <a:prstGeom prst="ellips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gn="ctr" fontAlgn="auto">
                <a:spcBef>
                  <a:spcPts val="0"/>
                </a:spcBef>
                <a:spcAft>
                  <a:spcPts val="0"/>
                </a:spcAft>
                <a:defRPr/>
              </a:pPr>
              <a:r>
                <a:rPr lang="en-US" sz="2400" b="1">
                  <a:solidFill>
                    <a:schemeClr val="bg1"/>
                  </a:solidFill>
                </a:rPr>
                <a:t>Thought</a:t>
              </a:r>
              <a:br>
                <a:rPr lang="en-US" sz="2400" b="1">
                  <a:solidFill>
                    <a:schemeClr val="bg1"/>
                  </a:solidFill>
                </a:rPr>
              </a:br>
              <a:r>
                <a:rPr lang="en-US" sz="2400" b="1">
                  <a:solidFill>
                    <a:schemeClr val="bg1"/>
                  </a:solidFill>
                </a:rPr>
                <a:t>Processes</a:t>
              </a:r>
            </a:p>
          </p:txBody>
        </p:sp>
      </p:grpSp>
      <p:grpSp>
        <p:nvGrpSpPr>
          <p:cNvPr id="199700" name="Group 20"/>
          <p:cNvGrpSpPr>
            <a:grpSpLocks/>
          </p:cNvGrpSpPr>
          <p:nvPr/>
        </p:nvGrpSpPr>
        <p:grpSpPr bwMode="auto">
          <a:xfrm>
            <a:off x="1665288" y="4419600"/>
            <a:ext cx="2144712" cy="1992313"/>
            <a:chOff x="1049" y="2784"/>
            <a:chExt cx="1351" cy="1255"/>
          </a:xfrm>
        </p:grpSpPr>
        <p:sp>
          <p:nvSpPr>
            <p:cNvPr id="199695" name="Line 15"/>
            <p:cNvSpPr>
              <a:spLocks noChangeShapeType="1"/>
            </p:cNvSpPr>
            <p:nvPr/>
          </p:nvSpPr>
          <p:spPr bwMode="auto">
            <a:xfrm flipH="1">
              <a:off x="2016" y="2784"/>
              <a:ext cx="384" cy="384"/>
            </a:xfrm>
            <a:prstGeom prst="lin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lstStyle/>
            <a:p>
              <a:pPr fontAlgn="auto">
                <a:spcBef>
                  <a:spcPts val="0"/>
                </a:spcBef>
                <a:spcAft>
                  <a:spcPts val="0"/>
                </a:spcAft>
                <a:defRPr/>
              </a:pPr>
              <a:endParaRPr lang="en-US"/>
            </a:p>
          </p:txBody>
        </p:sp>
        <p:sp>
          <p:nvSpPr>
            <p:cNvPr id="199687" name="Oval 7"/>
            <p:cNvSpPr>
              <a:spLocks noChangeAspect="1" noChangeArrowheads="1"/>
            </p:cNvSpPr>
            <p:nvPr/>
          </p:nvSpPr>
          <p:spPr bwMode="auto">
            <a:xfrm>
              <a:off x="1049" y="2928"/>
              <a:ext cx="1111" cy="1111"/>
            </a:xfrm>
            <a:prstGeom prst="ellips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gn="ctr" fontAlgn="auto">
                <a:spcBef>
                  <a:spcPts val="0"/>
                </a:spcBef>
                <a:spcAft>
                  <a:spcPts val="0"/>
                </a:spcAft>
                <a:defRPr/>
              </a:pPr>
              <a:r>
                <a:rPr lang="en-US" sz="2400" b="1">
                  <a:solidFill>
                    <a:schemeClr val="bg1"/>
                  </a:solidFill>
                </a:rPr>
                <a:t>Beliefs</a:t>
              </a:r>
            </a:p>
          </p:txBody>
        </p:sp>
      </p:grpSp>
      <p:grpSp>
        <p:nvGrpSpPr>
          <p:cNvPr id="199697" name="Group 17"/>
          <p:cNvGrpSpPr>
            <a:grpSpLocks/>
          </p:cNvGrpSpPr>
          <p:nvPr/>
        </p:nvGrpSpPr>
        <p:grpSpPr bwMode="auto">
          <a:xfrm>
            <a:off x="3543300" y="381000"/>
            <a:ext cx="1763713" cy="2514600"/>
            <a:chOff x="2232" y="240"/>
            <a:chExt cx="1111" cy="1584"/>
          </a:xfrm>
        </p:grpSpPr>
        <p:sp>
          <p:nvSpPr>
            <p:cNvPr id="199692" name="Line 12"/>
            <p:cNvSpPr>
              <a:spLocks noChangeShapeType="1"/>
            </p:cNvSpPr>
            <p:nvPr/>
          </p:nvSpPr>
          <p:spPr bwMode="auto">
            <a:xfrm flipV="1">
              <a:off x="2787" y="1296"/>
              <a:ext cx="0" cy="528"/>
            </a:xfrm>
            <a:prstGeom prst="lin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lstStyle/>
            <a:p>
              <a:pPr fontAlgn="auto">
                <a:spcBef>
                  <a:spcPts val="0"/>
                </a:spcBef>
                <a:spcAft>
                  <a:spcPts val="0"/>
                </a:spcAft>
                <a:defRPr/>
              </a:pPr>
              <a:endParaRPr lang="en-US"/>
            </a:p>
          </p:txBody>
        </p:sp>
        <p:sp>
          <p:nvSpPr>
            <p:cNvPr id="199688" name="Oval 8"/>
            <p:cNvSpPr>
              <a:spLocks noChangeAspect="1" noChangeArrowheads="1"/>
            </p:cNvSpPr>
            <p:nvPr/>
          </p:nvSpPr>
          <p:spPr bwMode="auto">
            <a:xfrm>
              <a:off x="2232" y="240"/>
              <a:ext cx="1111" cy="1111"/>
            </a:xfrm>
            <a:prstGeom prst="ellips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gn="ctr" fontAlgn="auto">
                <a:spcBef>
                  <a:spcPts val="0"/>
                </a:spcBef>
                <a:spcAft>
                  <a:spcPts val="0"/>
                </a:spcAft>
                <a:defRPr/>
              </a:pPr>
              <a:r>
                <a:rPr lang="en-US" sz="2400" b="1">
                  <a:solidFill>
                    <a:schemeClr val="bg1"/>
                  </a:solidFill>
                </a:rPr>
                <a:t>Cultural</a:t>
              </a:r>
              <a:br>
                <a:rPr lang="en-US" sz="2400" b="1">
                  <a:solidFill>
                    <a:schemeClr val="bg1"/>
                  </a:solidFill>
                </a:rPr>
              </a:br>
              <a:r>
                <a:rPr lang="en-US" sz="2400" b="1">
                  <a:solidFill>
                    <a:schemeClr val="bg1"/>
                  </a:solidFill>
                </a:rPr>
                <a:t>Values</a:t>
              </a:r>
            </a:p>
          </p:txBody>
        </p:sp>
      </p:grpSp>
      <p:grpSp>
        <p:nvGrpSpPr>
          <p:cNvPr id="199699" name="Group 19"/>
          <p:cNvGrpSpPr>
            <a:grpSpLocks/>
          </p:cNvGrpSpPr>
          <p:nvPr/>
        </p:nvGrpSpPr>
        <p:grpSpPr bwMode="auto">
          <a:xfrm>
            <a:off x="4953000" y="4419600"/>
            <a:ext cx="2144713" cy="1992313"/>
            <a:chOff x="3120" y="2784"/>
            <a:chExt cx="1351" cy="1255"/>
          </a:xfrm>
        </p:grpSpPr>
        <p:sp>
          <p:nvSpPr>
            <p:cNvPr id="199694" name="Line 14"/>
            <p:cNvSpPr>
              <a:spLocks noChangeShapeType="1"/>
            </p:cNvSpPr>
            <p:nvPr/>
          </p:nvSpPr>
          <p:spPr bwMode="auto">
            <a:xfrm>
              <a:off x="3120" y="2784"/>
              <a:ext cx="384" cy="384"/>
            </a:xfrm>
            <a:prstGeom prst="lin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lstStyle/>
            <a:p>
              <a:pPr fontAlgn="auto">
                <a:spcBef>
                  <a:spcPts val="0"/>
                </a:spcBef>
                <a:spcAft>
                  <a:spcPts val="0"/>
                </a:spcAft>
                <a:defRPr/>
              </a:pPr>
              <a:endParaRPr lang="en-US"/>
            </a:p>
          </p:txBody>
        </p:sp>
        <p:sp>
          <p:nvSpPr>
            <p:cNvPr id="199689" name="Oval 9"/>
            <p:cNvSpPr>
              <a:spLocks noChangeAspect="1" noChangeArrowheads="1"/>
            </p:cNvSpPr>
            <p:nvPr/>
          </p:nvSpPr>
          <p:spPr bwMode="auto">
            <a:xfrm>
              <a:off x="3360" y="2928"/>
              <a:ext cx="1111" cy="1111"/>
            </a:xfrm>
            <a:prstGeom prst="ellips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gn="ctr" fontAlgn="auto">
                <a:spcBef>
                  <a:spcPts val="0"/>
                </a:spcBef>
                <a:spcAft>
                  <a:spcPts val="0"/>
                </a:spcAft>
                <a:defRPr/>
              </a:pPr>
              <a:r>
                <a:rPr lang="en-US" sz="2400" b="1">
                  <a:solidFill>
                    <a:schemeClr val="bg1"/>
                  </a:solidFill>
                </a:rPr>
                <a:t>Symbols</a:t>
              </a:r>
            </a:p>
          </p:txBody>
        </p:sp>
      </p:grpSp>
      <p:sp>
        <p:nvSpPr>
          <p:cNvPr id="199690" name="Oval 10"/>
          <p:cNvSpPr>
            <a:spLocks noChangeAspect="1" noChangeArrowheads="1"/>
          </p:cNvSpPr>
          <p:nvPr/>
        </p:nvSpPr>
        <p:spPr bwMode="auto">
          <a:xfrm>
            <a:off x="3543300" y="2884488"/>
            <a:ext cx="1763713" cy="1763712"/>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lgn="ctr" fontAlgn="auto">
              <a:spcBef>
                <a:spcPts val="0"/>
              </a:spcBef>
              <a:spcAft>
                <a:spcPts val="0"/>
              </a:spcAft>
              <a:defRPr/>
            </a:pPr>
            <a:r>
              <a:rPr lang="en-US" sz="2400" b="1" dirty="0"/>
              <a:t>Elements</a:t>
            </a:r>
            <a:br>
              <a:rPr lang="en-US" sz="2400" b="1" dirty="0"/>
            </a:br>
            <a:r>
              <a:rPr lang="en-US" sz="2400" b="1" dirty="0"/>
              <a:t>of</a:t>
            </a:r>
            <a:br>
              <a:rPr lang="en-US" sz="2400" b="1" dirty="0"/>
            </a:br>
            <a:r>
              <a:rPr lang="en-US" sz="2400" b="1" dirty="0"/>
              <a:t>Culture</a:t>
            </a:r>
          </a:p>
        </p:txBody>
      </p:sp>
      <p:sp>
        <p:nvSpPr>
          <p:cNvPr id="12" name="Slide Number Placeholder 5"/>
          <p:cNvSpPr txBox="1">
            <a:spLocks/>
          </p:cNvSpPr>
          <p:nvPr/>
        </p:nvSpPr>
        <p:spPr>
          <a:xfrm>
            <a:off x="8639175" y="6515100"/>
            <a:ext cx="463550" cy="273050"/>
          </a:xfrm>
          <a:prstGeom prst="rect">
            <a:avLst/>
          </a:prstGeom>
        </p:spPr>
        <p:txBody>
          <a:bodyPr anchor="b"/>
          <a:lstStyle/>
          <a:p>
            <a:pPr algn="ctr"/>
            <a:r>
              <a:rPr lang="en-US" sz="1000">
                <a:latin typeface="Times New Roman" pitchFamily="18" charset="0"/>
              </a:rPr>
              <a:t>4-</a:t>
            </a:r>
            <a:fld id="{252A8728-A78C-4148-9CF5-40D7E8C833EC}" type="slidenum">
              <a:rPr lang="en-US" sz="1000">
                <a:latin typeface="Times New Roman" pitchFamily="18" charset="0"/>
              </a:rPr>
              <a:pPr algn="ctr"/>
              <a:t>19</a:t>
            </a:fld>
            <a:endParaRPr lang="en-US" sz="1000">
              <a:latin typeface="Times New Roman" pitchFamily="18" charset="0"/>
            </a:endParaRPr>
          </a:p>
        </p:txBody>
      </p:sp>
      <p:sp>
        <p:nvSpPr>
          <p:cNvPr id="2" name="Date Placeholder 1"/>
          <p:cNvSpPr>
            <a:spLocks noGrp="1"/>
          </p:cNvSpPr>
          <p:nvPr>
            <p:ph type="dt" sz="half" idx="10"/>
          </p:nvPr>
        </p:nvSpPr>
        <p:spPr/>
        <p:txBody>
          <a:bodyPr/>
          <a:lstStyle/>
          <a:p>
            <a:pPr>
              <a:defRPr/>
            </a:pPr>
            <a:fld id="{25B93C2B-6781-4BA7-A671-AC041BAF6D5D}"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199697"/>
                                        </p:tgtEl>
                                        <p:attrNameLst>
                                          <p:attrName>style.visibility</p:attrName>
                                        </p:attrNameLst>
                                      </p:cBhvr>
                                      <p:to>
                                        <p:strVal val="visible"/>
                                      </p:to>
                                    </p:set>
                                    <p:animEffect transition="in" filter="wedge">
                                      <p:cBhvr>
                                        <p:cTn id="7" dur="2000"/>
                                        <p:tgtEl>
                                          <p:spTgt spid="1996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199698"/>
                                        </p:tgtEl>
                                        <p:attrNameLst>
                                          <p:attrName>style.visibility</p:attrName>
                                        </p:attrNameLst>
                                      </p:cBhvr>
                                      <p:to>
                                        <p:strVal val="visible"/>
                                      </p:to>
                                    </p:set>
                                    <p:animEffect transition="in" filter="wedge">
                                      <p:cBhvr>
                                        <p:cTn id="12" dur="2000"/>
                                        <p:tgtEl>
                                          <p:spTgt spid="19969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0" presetClass="entr" presetSubtype="0" fill="hold" nodeType="clickEffect">
                                  <p:stCondLst>
                                    <p:cond delay="0"/>
                                  </p:stCondLst>
                                  <p:childTnLst>
                                    <p:set>
                                      <p:cBhvr>
                                        <p:cTn id="16" dur="1" fill="hold">
                                          <p:stCondLst>
                                            <p:cond delay="0"/>
                                          </p:stCondLst>
                                        </p:cTn>
                                        <p:tgtEl>
                                          <p:spTgt spid="199699"/>
                                        </p:tgtEl>
                                        <p:attrNameLst>
                                          <p:attrName>style.visibility</p:attrName>
                                        </p:attrNameLst>
                                      </p:cBhvr>
                                      <p:to>
                                        <p:strVal val="visible"/>
                                      </p:to>
                                    </p:set>
                                    <p:animEffect transition="in" filter="wedge">
                                      <p:cBhvr>
                                        <p:cTn id="17" dur="2000"/>
                                        <p:tgtEl>
                                          <p:spTgt spid="19969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ntr" presetSubtype="0" fill="hold" nodeType="clickEffect">
                                  <p:stCondLst>
                                    <p:cond delay="0"/>
                                  </p:stCondLst>
                                  <p:childTnLst>
                                    <p:set>
                                      <p:cBhvr>
                                        <p:cTn id="21" dur="1" fill="hold">
                                          <p:stCondLst>
                                            <p:cond delay="0"/>
                                          </p:stCondLst>
                                        </p:cTn>
                                        <p:tgtEl>
                                          <p:spTgt spid="199700"/>
                                        </p:tgtEl>
                                        <p:attrNameLst>
                                          <p:attrName>style.visibility</p:attrName>
                                        </p:attrNameLst>
                                      </p:cBhvr>
                                      <p:to>
                                        <p:strVal val="visible"/>
                                      </p:to>
                                    </p:set>
                                    <p:animEffect transition="in" filter="wedge">
                                      <p:cBhvr>
                                        <p:cTn id="22" dur="2000"/>
                                        <p:tgtEl>
                                          <p:spTgt spid="19970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0" presetClass="entr" presetSubtype="0" fill="hold" nodeType="clickEffect">
                                  <p:stCondLst>
                                    <p:cond delay="0"/>
                                  </p:stCondLst>
                                  <p:childTnLst>
                                    <p:set>
                                      <p:cBhvr>
                                        <p:cTn id="26" dur="1" fill="hold">
                                          <p:stCondLst>
                                            <p:cond delay="0"/>
                                          </p:stCondLst>
                                        </p:cTn>
                                        <p:tgtEl>
                                          <p:spTgt spid="199701"/>
                                        </p:tgtEl>
                                        <p:attrNameLst>
                                          <p:attrName>style.visibility</p:attrName>
                                        </p:attrNameLst>
                                      </p:cBhvr>
                                      <p:to>
                                        <p:strVal val="visible"/>
                                      </p:to>
                                    </p:set>
                                    <p:animEffect transition="in" filter="wedge">
                                      <p:cBhvr>
                                        <p:cTn id="27" dur="2000"/>
                                        <p:tgtEl>
                                          <p:spTgt spid="199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rtlCol="0"/>
          <a:lstStyle/>
          <a:p>
            <a:pPr fontAlgn="auto">
              <a:spcAft>
                <a:spcPts val="0"/>
              </a:spcAft>
              <a:defRPr/>
            </a:pPr>
            <a:r>
              <a:rPr lang="en-US"/>
              <a:t>Cultural Values</a:t>
            </a:r>
          </a:p>
        </p:txBody>
      </p:sp>
      <p:sp>
        <p:nvSpPr>
          <p:cNvPr id="187395" name="Rectangle 3"/>
          <p:cNvSpPr>
            <a:spLocks noGrp="1" noChangeArrowheads="1"/>
          </p:cNvSpPr>
          <p:nvPr>
            <p:ph type="body" idx="1"/>
          </p:nvPr>
        </p:nvSpPr>
        <p:spPr>
          <a:xfrm>
            <a:off x="457200" y="1524000"/>
            <a:ext cx="8229600" cy="4830763"/>
          </a:xfrm>
        </p:spPr>
        <p:txBody>
          <a:bodyPr rtlCol="0">
            <a:normAutofit/>
          </a:bodyPr>
          <a:lstStyle/>
          <a:p>
            <a:pPr marL="609600" indent="-609600" fontAlgn="auto">
              <a:lnSpc>
                <a:spcPct val="80000"/>
              </a:lnSpc>
              <a:spcAft>
                <a:spcPts val="0"/>
              </a:spcAft>
              <a:defRPr/>
            </a:pPr>
            <a:r>
              <a:rPr lang="en-US" u="sng" dirty="0" err="1"/>
              <a:t>Hofstede</a:t>
            </a:r>
            <a:r>
              <a:rPr lang="en-US" dirty="0"/>
              <a:t>, who studied over 90,000 people in 66 countries, found that the cultures differed along four primary dimensions</a:t>
            </a:r>
          </a:p>
          <a:p>
            <a:pPr marL="990600" lvl="1" indent="-533400" fontAlgn="auto">
              <a:lnSpc>
                <a:spcPct val="80000"/>
              </a:lnSpc>
              <a:spcAft>
                <a:spcPts val="0"/>
              </a:spcAft>
              <a:defRPr/>
            </a:pPr>
            <a:r>
              <a:rPr lang="en-US" b="1" dirty="0">
                <a:solidFill>
                  <a:schemeClr val="tx1"/>
                </a:solidFill>
                <a:latin typeface="Times New Roman" pitchFamily="18" charset="0"/>
                <a:hlinkClick r:id="rId3" action="ppaction://hlinksldjump"/>
              </a:rPr>
              <a:t>Individualism/Collective Index </a:t>
            </a:r>
            <a:r>
              <a:rPr lang="en-US" b="1" dirty="0">
                <a:latin typeface="Times New Roman" pitchFamily="18" charset="0"/>
              </a:rPr>
              <a:t>(IDV), which focuses on self-orientation</a:t>
            </a:r>
          </a:p>
          <a:p>
            <a:pPr marL="990600" lvl="1" indent="-533400" fontAlgn="auto">
              <a:lnSpc>
                <a:spcPct val="80000"/>
              </a:lnSpc>
              <a:spcAft>
                <a:spcPts val="0"/>
              </a:spcAft>
              <a:defRPr/>
            </a:pPr>
            <a:r>
              <a:rPr lang="en-US" b="1" dirty="0">
                <a:solidFill>
                  <a:schemeClr val="tx1"/>
                </a:solidFill>
                <a:latin typeface="Times New Roman" pitchFamily="18" charset="0"/>
                <a:hlinkClick r:id="rId4" action="ppaction://hlinksldjump"/>
              </a:rPr>
              <a:t>Power Distance Index </a:t>
            </a:r>
            <a:r>
              <a:rPr lang="en-US" b="1" dirty="0">
                <a:latin typeface="Times New Roman" pitchFamily="18" charset="0"/>
              </a:rPr>
              <a:t>(PDI), which focuses on authority orientation</a:t>
            </a:r>
          </a:p>
          <a:p>
            <a:pPr marL="990600" lvl="1" indent="-533400" fontAlgn="auto">
              <a:lnSpc>
                <a:spcPct val="80000"/>
              </a:lnSpc>
              <a:spcAft>
                <a:spcPts val="0"/>
              </a:spcAft>
              <a:defRPr/>
            </a:pPr>
            <a:r>
              <a:rPr lang="en-US" b="1" dirty="0">
                <a:solidFill>
                  <a:schemeClr val="tx1"/>
                </a:solidFill>
                <a:latin typeface="Times New Roman" pitchFamily="18" charset="0"/>
                <a:hlinkClick r:id="rId5" action="ppaction://hlinksldjump"/>
              </a:rPr>
              <a:t>Uncertainty Avoidance Index </a:t>
            </a:r>
            <a:r>
              <a:rPr lang="en-US" b="1" dirty="0">
                <a:latin typeface="Times New Roman" pitchFamily="18" charset="0"/>
              </a:rPr>
              <a:t>(UAI), which focuses on risk orientation; and</a:t>
            </a:r>
            <a:r>
              <a:rPr lang="en-US" b="1" dirty="0">
                <a:solidFill>
                  <a:schemeClr val="tx1"/>
                </a:solidFill>
                <a:latin typeface="Times New Roman" pitchFamily="18" charset="0"/>
              </a:rPr>
              <a:t> </a:t>
            </a:r>
          </a:p>
          <a:p>
            <a:pPr marL="990600" lvl="1" indent="-533400" fontAlgn="auto">
              <a:lnSpc>
                <a:spcPct val="80000"/>
              </a:lnSpc>
              <a:spcAft>
                <a:spcPts val="0"/>
              </a:spcAft>
              <a:defRPr/>
            </a:pPr>
            <a:r>
              <a:rPr lang="en-US" b="1" u="sng" dirty="0">
                <a:solidFill>
                  <a:srgbClr val="FF0000"/>
                </a:solidFill>
                <a:latin typeface="Times New Roman" pitchFamily="18" charset="0"/>
              </a:rPr>
              <a:t>Masculinity/Femininity Index </a:t>
            </a:r>
            <a:r>
              <a:rPr lang="en-US" b="1" dirty="0">
                <a:latin typeface="Times New Roman" pitchFamily="18" charset="0"/>
              </a:rPr>
              <a:t>(MAS), which focuses on assertiveness and achievement</a:t>
            </a:r>
            <a:endParaRPr lang="en-US"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lstStyle/>
          <a:p>
            <a:pPr fontAlgn="auto">
              <a:spcAft>
                <a:spcPts val="0"/>
              </a:spcAft>
              <a:defRPr/>
            </a:pPr>
            <a:r>
              <a:rPr lang="en-US" dirty="0"/>
              <a:t>Individualism/Collectivism Index</a:t>
            </a:r>
          </a:p>
        </p:txBody>
      </p:sp>
      <p:sp>
        <p:nvSpPr>
          <p:cNvPr id="4" name="Content Placeholder 3"/>
          <p:cNvSpPr>
            <a:spLocks noGrp="1"/>
          </p:cNvSpPr>
          <p:nvPr>
            <p:ph idx="1"/>
          </p:nvPr>
        </p:nvSpPr>
        <p:spPr/>
        <p:txBody>
          <a:bodyPr rtlCol="0">
            <a:normAutofit fontScale="92500" lnSpcReduction="10000"/>
          </a:bodyPr>
          <a:lstStyle/>
          <a:p>
            <a:pPr marL="514350" indent="-514350" fontAlgn="auto">
              <a:spcAft>
                <a:spcPts val="0"/>
              </a:spcAft>
              <a:buFont typeface="+mj-lt"/>
              <a:buAutoNum type="arabicPeriod"/>
              <a:defRPr/>
            </a:pPr>
            <a:r>
              <a:rPr lang="en-US" dirty="0"/>
              <a:t>The Individualism/Collective Index refers to the preference for behavior that promotes one’s self-interest </a:t>
            </a:r>
          </a:p>
          <a:p>
            <a:pPr marL="514350" indent="-514350" fontAlgn="auto">
              <a:spcAft>
                <a:spcPts val="0"/>
              </a:spcAft>
              <a:buFont typeface="+mj-lt"/>
              <a:buAutoNum type="arabicPeriod"/>
              <a:defRPr/>
            </a:pPr>
            <a:r>
              <a:rPr lang="en-US" dirty="0"/>
              <a:t>High IDV cultures reflect an “I” mentality and tend to reward and accept individual initiative </a:t>
            </a:r>
          </a:p>
          <a:p>
            <a:pPr marL="514350" indent="-514350" fontAlgn="auto">
              <a:spcAft>
                <a:spcPts val="0"/>
              </a:spcAft>
              <a:buFont typeface="+mj-lt"/>
              <a:buAutoNum type="arabicPeriod"/>
              <a:defRPr/>
            </a:pPr>
            <a:r>
              <a:rPr lang="en-US" dirty="0"/>
              <a:t>Low IDV cultures reflect a “we” mentality and generally subjugate the individual to the group</a:t>
            </a:r>
          </a:p>
          <a:p>
            <a:pPr marL="514350" indent="-514350" fontAlgn="auto">
              <a:spcAft>
                <a:spcPts val="0"/>
              </a:spcAft>
              <a:buFont typeface="+mj-lt"/>
              <a:buAutoNum type="arabicPeriod"/>
              <a:defRPr/>
            </a:pPr>
            <a:r>
              <a:rPr lang="en-US" dirty="0"/>
              <a:t>Collectivism pertains to societies in which people from birth onward are integrated into strong, cohesive groups, which protect them in exchange for unquestioning loyalty</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lstStyle/>
          <a:p>
            <a:pPr fontAlgn="auto">
              <a:spcAft>
                <a:spcPts val="0"/>
              </a:spcAft>
              <a:defRPr/>
            </a:pPr>
            <a:r>
              <a:rPr lang="en-US" dirty="0"/>
              <a:t>Power Distance Index</a:t>
            </a:r>
          </a:p>
        </p:txBody>
      </p:sp>
      <p:sp>
        <p:nvSpPr>
          <p:cNvPr id="4" name="Content Placeholder 3"/>
          <p:cNvSpPr>
            <a:spLocks noGrp="1"/>
          </p:cNvSpPr>
          <p:nvPr>
            <p:ph idx="1"/>
          </p:nvPr>
        </p:nvSpPr>
        <p:spPr/>
        <p:txBody>
          <a:bodyPr rtlCol="0">
            <a:normAutofit/>
          </a:bodyPr>
          <a:lstStyle/>
          <a:p>
            <a:pPr marL="514350" indent="-514350" fontAlgn="auto">
              <a:spcAft>
                <a:spcPts val="0"/>
              </a:spcAft>
              <a:buFont typeface="+mj-lt"/>
              <a:buAutoNum type="arabicPeriod"/>
              <a:defRPr/>
            </a:pPr>
            <a:r>
              <a:rPr lang="en-US" dirty="0"/>
              <a:t>The Power Distance Index measures power inequality between superiors and subordinates within a social system </a:t>
            </a:r>
          </a:p>
          <a:p>
            <a:pPr marL="514350" indent="-514350" fontAlgn="auto">
              <a:spcAft>
                <a:spcPts val="0"/>
              </a:spcAft>
              <a:buFont typeface="+mj-lt"/>
              <a:buAutoNum type="arabicPeriod"/>
              <a:defRPr/>
            </a:pPr>
            <a:r>
              <a:rPr lang="en-US" dirty="0"/>
              <a:t>Cultures with high PDI scores tend to be hierarchical and value power and social status</a:t>
            </a:r>
          </a:p>
          <a:p>
            <a:pPr marL="514350" indent="-514350" fontAlgn="auto">
              <a:spcAft>
                <a:spcPts val="0"/>
              </a:spcAft>
              <a:buFont typeface="+mj-lt"/>
              <a:buAutoNum type="arabicPeriod"/>
              <a:defRPr/>
            </a:pPr>
            <a:r>
              <a:rPr lang="en-US" dirty="0"/>
              <a:t>High PDI cultures the those who hold power are entitled to privileges </a:t>
            </a:r>
          </a:p>
          <a:p>
            <a:pPr marL="514350" indent="-514350" fontAlgn="auto">
              <a:spcAft>
                <a:spcPts val="0"/>
              </a:spcAft>
              <a:buFont typeface="+mj-lt"/>
              <a:buAutoNum type="arabicPeriod"/>
              <a:defRPr/>
            </a:pPr>
            <a:r>
              <a:rPr lang="en-US" dirty="0"/>
              <a:t>Cultures with low PDI scores value equality and reflect egalitarian views</a:t>
            </a:r>
          </a:p>
          <a:p>
            <a:pPr fontAlgn="auto">
              <a:spcAft>
                <a:spcPts val="0"/>
              </a:spcAft>
              <a:defRPr/>
            </a:pPr>
            <a:endParaRPr lang="en-US"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lstStyle/>
          <a:p>
            <a:pPr fontAlgn="auto">
              <a:spcAft>
                <a:spcPts val="0"/>
              </a:spcAft>
              <a:defRPr/>
            </a:pPr>
            <a:r>
              <a:rPr lang="en-US" dirty="0"/>
              <a:t>Uncertainty Avoidance Index</a:t>
            </a:r>
          </a:p>
        </p:txBody>
      </p:sp>
      <p:sp>
        <p:nvSpPr>
          <p:cNvPr id="4" name="Content Placeholder 3"/>
          <p:cNvSpPr>
            <a:spLocks noGrp="1"/>
          </p:cNvSpPr>
          <p:nvPr>
            <p:ph idx="1"/>
          </p:nvPr>
        </p:nvSpPr>
        <p:spPr/>
        <p:txBody>
          <a:bodyPr rtlCol="0">
            <a:normAutofit/>
          </a:bodyPr>
          <a:lstStyle/>
          <a:p>
            <a:pPr marL="514350" indent="-514350" fontAlgn="auto">
              <a:spcAft>
                <a:spcPts val="0"/>
              </a:spcAft>
              <a:buFont typeface="+mj-lt"/>
              <a:buAutoNum type="arabicPeriod"/>
              <a:defRPr/>
            </a:pPr>
            <a:r>
              <a:rPr lang="en-US" dirty="0"/>
              <a:t>The Uncertainty Avoidance Index measures the tolerance of uncertainty and ambiguity among members of a society</a:t>
            </a:r>
          </a:p>
          <a:p>
            <a:pPr marL="514350" indent="-514350" fontAlgn="auto">
              <a:spcAft>
                <a:spcPts val="0"/>
              </a:spcAft>
              <a:buFont typeface="+mj-lt"/>
              <a:buAutoNum type="arabicPeriod"/>
              <a:defRPr/>
            </a:pPr>
            <a:r>
              <a:rPr lang="en-US" dirty="0"/>
              <a:t>High UAI cultures are highly intolerant of ambiguity, experience anxiety and stress, accord a high level of authority to rules as a means of avoiding risk </a:t>
            </a:r>
          </a:p>
          <a:p>
            <a:pPr marL="514350" indent="-514350" fontAlgn="auto">
              <a:spcAft>
                <a:spcPts val="0"/>
              </a:spcAft>
              <a:buFont typeface="+mj-lt"/>
              <a:buAutoNum type="arabicPeriod"/>
              <a:defRPr/>
            </a:pPr>
            <a:r>
              <a:rPr lang="en-US" dirty="0"/>
              <a:t>Low UAI cultures are associated with a low level of anxiety and stress, a tolerance of deviance and dissent, and a willingness to take risks</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2"/>
          <p:cNvPicPr>
            <a:picLocks noChangeAspect="1" noChangeArrowheads="1"/>
          </p:cNvPicPr>
          <p:nvPr/>
        </p:nvPicPr>
        <p:blipFill>
          <a:blip r:embed="rId2"/>
          <a:srcRect/>
          <a:stretch>
            <a:fillRect/>
          </a:stretch>
        </p:blipFill>
        <p:spPr bwMode="auto">
          <a:xfrm>
            <a:off x="1076325" y="342900"/>
            <a:ext cx="6543675" cy="5553075"/>
          </a:xfrm>
          <a:prstGeom prst="rect">
            <a:avLst/>
          </a:prstGeom>
          <a:noFill/>
          <a:ln w="9525">
            <a:noFill/>
            <a:miter lim="800000"/>
            <a:headEnd/>
            <a:tailEnd/>
          </a:ln>
        </p:spPr>
      </p:pic>
      <p:sp>
        <p:nvSpPr>
          <p:cNvPr id="53250" name="TextBox 1"/>
          <p:cNvSpPr txBox="1">
            <a:spLocks noChangeArrowheads="1"/>
          </p:cNvSpPr>
          <p:nvPr/>
        </p:nvSpPr>
        <p:spPr bwMode="auto">
          <a:xfrm>
            <a:off x="381000" y="6248400"/>
            <a:ext cx="8153400" cy="584200"/>
          </a:xfrm>
          <a:prstGeom prst="rect">
            <a:avLst/>
          </a:prstGeom>
          <a:noFill/>
          <a:ln w="9525">
            <a:noFill/>
            <a:miter lim="800000"/>
            <a:headEnd/>
            <a:tailEnd/>
          </a:ln>
        </p:spPr>
        <p:txBody>
          <a:bodyPr>
            <a:spAutoFit/>
          </a:bodyPr>
          <a:lstStyle/>
          <a:p>
            <a:r>
              <a:rPr lang="en-US" sz="1600">
                <a:latin typeface="Calibri" pitchFamily="34" charset="0"/>
              </a:rPr>
              <a:t>Exhibit 4.7 Hofstede's Indexes, Language, and Linguistic Distance Source: Geert Hofstede, </a:t>
            </a:r>
            <a:r>
              <a:rPr lang="en-US" sz="1600" i="1">
                <a:latin typeface="Calibri" pitchFamily="34" charset="0"/>
              </a:rPr>
              <a:t>Culture's Consequences </a:t>
            </a:r>
            <a:r>
              <a:rPr lang="en-US" sz="1600">
                <a:latin typeface="Calibri" pitchFamily="34" charset="0"/>
              </a:rPr>
              <a:t>(thousand Oaks CA: Sage, 2011).</a:t>
            </a:r>
          </a:p>
        </p:txBody>
      </p:sp>
      <p:sp>
        <p:nvSpPr>
          <p:cNvPr id="12" name="Slide Number Placeholder 5"/>
          <p:cNvSpPr txBox="1">
            <a:spLocks/>
          </p:cNvSpPr>
          <p:nvPr/>
        </p:nvSpPr>
        <p:spPr>
          <a:xfrm>
            <a:off x="8639175" y="6515100"/>
            <a:ext cx="463550" cy="273050"/>
          </a:xfrm>
          <a:prstGeom prst="rect">
            <a:avLst/>
          </a:prstGeom>
        </p:spPr>
        <p:txBody>
          <a:bodyPr anchor="b"/>
          <a:lstStyle/>
          <a:p>
            <a:pPr algn="ctr"/>
            <a:r>
              <a:rPr lang="en-US" sz="1000">
                <a:latin typeface="Times New Roman" pitchFamily="18" charset="0"/>
              </a:rPr>
              <a:t>4-</a:t>
            </a:r>
            <a:fld id="{AB98A464-7769-4299-B846-4E5C63B21DE0}" type="slidenum">
              <a:rPr lang="en-US" sz="1000">
                <a:latin typeface="Times New Roman" pitchFamily="18" charset="0"/>
              </a:rPr>
              <a:pPr algn="ctr"/>
              <a:t>24</a:t>
            </a:fld>
            <a:endParaRPr lang="en-US" sz="1000">
              <a:latin typeface="Times New Roman" pitchFamily="18" charset="0"/>
            </a:endParaRPr>
          </a:p>
        </p:txBody>
      </p:sp>
      <p:sp>
        <p:nvSpPr>
          <p:cNvPr id="2" name="Date Placeholder 1"/>
          <p:cNvSpPr>
            <a:spLocks noGrp="1"/>
          </p:cNvSpPr>
          <p:nvPr>
            <p:ph type="dt" sz="half" idx="10"/>
          </p:nvPr>
        </p:nvSpPr>
        <p:spPr/>
        <p:txBody>
          <a:bodyPr/>
          <a:lstStyle/>
          <a:p>
            <a:pPr>
              <a:defRPr/>
            </a:pPr>
            <a:fld id="{0D89F24E-1430-46DA-AEB8-776A3F3952BB}"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rtlCol="0"/>
          <a:lstStyle/>
          <a:p>
            <a:pPr fontAlgn="auto">
              <a:spcAft>
                <a:spcPts val="0"/>
              </a:spcAft>
              <a:defRPr/>
            </a:pPr>
            <a:r>
              <a:rPr lang="en-US"/>
              <a:t>Rituals and Symbols</a:t>
            </a:r>
          </a:p>
        </p:txBody>
      </p:sp>
      <p:sp>
        <p:nvSpPr>
          <p:cNvPr id="2" name="Content Placeholder 1"/>
          <p:cNvSpPr>
            <a:spLocks noGrp="1"/>
          </p:cNvSpPr>
          <p:nvPr>
            <p:ph idx="1"/>
          </p:nvPr>
        </p:nvSpPr>
        <p:spPr/>
        <p:txBody>
          <a:bodyPr rtlCol="0">
            <a:normAutofit/>
          </a:bodyPr>
          <a:lstStyle/>
          <a:p>
            <a:pPr fontAlgn="auto">
              <a:spcAft>
                <a:spcPts val="0"/>
              </a:spcAft>
              <a:defRPr/>
            </a:pPr>
            <a:r>
              <a:rPr lang="en-US" dirty="0"/>
              <a:t>Rituals are patterns of behavior and interaction that are learned and repeated vary from country to country</a:t>
            </a:r>
          </a:p>
          <a:p>
            <a:pPr lvl="1" fontAlgn="auto">
              <a:spcAft>
                <a:spcPts val="0"/>
              </a:spcAft>
              <a:defRPr/>
            </a:pPr>
            <a:r>
              <a:rPr lang="en-US" dirty="0"/>
              <a:t>e.g., extended lunch hours in Spain and Greece</a:t>
            </a:r>
          </a:p>
          <a:p>
            <a:pPr fontAlgn="auto">
              <a:spcAft>
                <a:spcPts val="0"/>
              </a:spcAft>
              <a:defRPr/>
            </a:pPr>
            <a:r>
              <a:rPr lang="en-US" dirty="0"/>
              <a:t>Language as Symbols: the “languages” of time, space, things, friendships, and agreements</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rtlCol="0"/>
          <a:lstStyle/>
          <a:p>
            <a:pPr fontAlgn="auto">
              <a:spcAft>
                <a:spcPts val="0"/>
              </a:spcAft>
              <a:defRPr/>
            </a:pPr>
            <a:r>
              <a:rPr lang="en-US"/>
              <a:t>Rituals and Symbols</a:t>
            </a:r>
          </a:p>
        </p:txBody>
      </p:sp>
      <p:sp>
        <p:nvSpPr>
          <p:cNvPr id="189443" name="Rectangle 3"/>
          <p:cNvSpPr>
            <a:spLocks noGrp="1" noChangeArrowheads="1"/>
          </p:cNvSpPr>
          <p:nvPr>
            <p:ph type="body" idx="1"/>
          </p:nvPr>
        </p:nvSpPr>
        <p:spPr/>
        <p:txBody>
          <a:bodyPr rtlCol="0">
            <a:normAutofit/>
          </a:bodyPr>
          <a:lstStyle/>
          <a:p>
            <a:pPr fontAlgn="auto">
              <a:spcAft>
                <a:spcPts val="0"/>
              </a:spcAft>
              <a:defRPr/>
            </a:pPr>
            <a:r>
              <a:rPr lang="en-US" dirty="0"/>
              <a:t>In Canada, language has been the focus of political disputes</a:t>
            </a:r>
          </a:p>
          <a:p>
            <a:pPr fontAlgn="auto">
              <a:spcAft>
                <a:spcPts val="0"/>
              </a:spcAft>
              <a:defRPr/>
            </a:pPr>
            <a:r>
              <a:rPr lang="en-US" dirty="0"/>
              <a:t>Differences in language vocabulary varies widely, even English is different in different countries</a:t>
            </a:r>
          </a:p>
          <a:p>
            <a:pPr fontAlgn="auto">
              <a:lnSpc>
                <a:spcPct val="80000"/>
              </a:lnSpc>
              <a:spcAft>
                <a:spcPts val="0"/>
              </a:spcAft>
              <a:defRPr/>
            </a:pPr>
            <a:r>
              <a:rPr lang="en-US" dirty="0"/>
              <a:t>Aesthetics as Symbols </a:t>
            </a:r>
          </a:p>
          <a:p>
            <a:pPr lvl="1" fontAlgn="auto">
              <a:lnSpc>
                <a:spcPct val="80000"/>
              </a:lnSpc>
              <a:spcAft>
                <a:spcPts val="0"/>
              </a:spcAft>
              <a:defRPr/>
            </a:pPr>
            <a:r>
              <a:rPr lang="en-US" dirty="0"/>
              <a:t>the arts, folklore, music, drama, and dance of a culture influences marketing</a:t>
            </a:r>
          </a:p>
          <a:p>
            <a:pPr fontAlgn="auto">
              <a:spcAft>
                <a:spcPts val="0"/>
              </a:spcAft>
              <a:defRPr/>
            </a:pPr>
            <a:endParaRPr lang="en-US"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rtlCol="0">
            <a:normAutofit/>
          </a:bodyPr>
          <a:lstStyle/>
          <a:p>
            <a:pPr fontAlgn="auto">
              <a:spcAft>
                <a:spcPts val="0"/>
              </a:spcAft>
              <a:defRPr/>
            </a:pPr>
            <a:r>
              <a:rPr lang="en-US" dirty="0"/>
              <a:t>Whose English?</a:t>
            </a:r>
          </a:p>
        </p:txBody>
      </p:sp>
      <p:graphicFrame>
        <p:nvGraphicFramePr>
          <p:cNvPr id="3" name="Diagram 2"/>
          <p:cNvGraphicFramePr/>
          <p:nvPr/>
        </p:nvGraphicFramePr>
        <p:xfrm>
          <a:off x="990600" y="1371600"/>
          <a:ext cx="7162800" cy="477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Slide Number Placeholder 5"/>
          <p:cNvSpPr txBox="1">
            <a:spLocks/>
          </p:cNvSpPr>
          <p:nvPr/>
        </p:nvSpPr>
        <p:spPr>
          <a:xfrm>
            <a:off x="8639175" y="6515100"/>
            <a:ext cx="463550" cy="273050"/>
          </a:xfrm>
          <a:prstGeom prst="rect">
            <a:avLst/>
          </a:prstGeom>
        </p:spPr>
        <p:txBody>
          <a:bodyPr anchor="b"/>
          <a:lstStyle/>
          <a:p>
            <a:pPr algn="ctr"/>
            <a:r>
              <a:rPr lang="en-US" sz="1000">
                <a:latin typeface="Times New Roman" pitchFamily="18" charset="0"/>
              </a:rPr>
              <a:t>4-</a:t>
            </a:r>
            <a:fld id="{55297B42-BB2B-4B5E-AE9C-440D78102D63}" type="slidenum">
              <a:rPr lang="en-US" sz="1000">
                <a:latin typeface="Times New Roman" pitchFamily="18" charset="0"/>
              </a:rPr>
              <a:pPr algn="ctr"/>
              <a:t>27</a:t>
            </a:fld>
            <a:endParaRPr lang="en-US" sz="1000">
              <a:latin typeface="Times New Roman" pitchFamily="18" charset="0"/>
            </a:endParaRPr>
          </a:p>
        </p:txBody>
      </p:sp>
      <p:sp>
        <p:nvSpPr>
          <p:cNvPr id="4" name="Date Placeholder 3"/>
          <p:cNvSpPr>
            <a:spLocks noGrp="1"/>
          </p:cNvSpPr>
          <p:nvPr>
            <p:ph type="dt" sz="half" idx="10"/>
          </p:nvPr>
        </p:nvSpPr>
        <p:spPr/>
        <p:txBody>
          <a:bodyPr/>
          <a:lstStyle/>
          <a:p>
            <a:pPr>
              <a:defRPr/>
            </a:pPr>
            <a:fld id="{704536AF-965C-4CE0-8BE2-08C5002D5858}" type="datetime1">
              <a:rPr lang="en-US" smtClean="0"/>
              <a:t>8/2/2020</a:t>
            </a:fld>
            <a:endParaRPr lang="en-US"/>
          </a:p>
        </p:txBody>
      </p:sp>
      <p:sp>
        <p:nvSpPr>
          <p:cNvPr id="5" name="Footer Placeholder 4"/>
          <p:cNvSpPr>
            <a:spLocks noGrp="1"/>
          </p:cNvSpPr>
          <p:nvPr>
            <p:ph type="ftr" sz="quarter" idx="11"/>
          </p:nvPr>
        </p:nvSpPr>
        <p:spPr/>
        <p:txBody>
          <a:bodyPr/>
          <a:lstStyle/>
          <a:p>
            <a:pPr>
              <a:defRPr/>
            </a:pPr>
            <a:r>
              <a:rPr lang="en-CA"/>
              <a:t>College of the North Atlantic Qatar Winter 2020 - Peter Robertson</a:t>
            </a: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2"/>
          <p:cNvPicPr>
            <a:picLocks noChangeAspect="1" noChangeArrowheads="1"/>
          </p:cNvPicPr>
          <p:nvPr/>
        </p:nvPicPr>
        <p:blipFill>
          <a:blip r:embed="rId3"/>
          <a:srcRect t="14154"/>
          <a:stretch>
            <a:fillRect/>
          </a:stretch>
        </p:blipFill>
        <p:spPr bwMode="auto">
          <a:xfrm>
            <a:off x="344488" y="914400"/>
            <a:ext cx="8305800" cy="5322888"/>
          </a:xfrm>
          <a:prstGeom prst="rect">
            <a:avLst/>
          </a:prstGeom>
          <a:noFill/>
          <a:ln w="9525">
            <a:noFill/>
            <a:miter lim="800000"/>
            <a:headEnd/>
            <a:tailEnd/>
          </a:ln>
        </p:spPr>
      </p:pic>
      <p:sp>
        <p:nvSpPr>
          <p:cNvPr id="12" name="Slide Number Placeholder 5"/>
          <p:cNvSpPr txBox="1">
            <a:spLocks/>
          </p:cNvSpPr>
          <p:nvPr/>
        </p:nvSpPr>
        <p:spPr>
          <a:xfrm>
            <a:off x="8639175" y="6515100"/>
            <a:ext cx="463550" cy="273050"/>
          </a:xfrm>
          <a:prstGeom prst="rect">
            <a:avLst/>
          </a:prstGeom>
        </p:spPr>
        <p:txBody>
          <a:bodyPr anchor="b"/>
          <a:lstStyle/>
          <a:p>
            <a:pPr algn="ctr"/>
            <a:r>
              <a:rPr lang="en-US" sz="1000">
                <a:latin typeface="Times New Roman" pitchFamily="18" charset="0"/>
              </a:rPr>
              <a:t>4-</a:t>
            </a:r>
            <a:fld id="{478FBE8C-844F-4A1A-B84E-C8BC3907BF1A}" type="slidenum">
              <a:rPr lang="en-US" sz="1000">
                <a:latin typeface="Times New Roman" pitchFamily="18" charset="0"/>
              </a:rPr>
              <a:pPr algn="ctr"/>
              <a:t>28</a:t>
            </a:fld>
            <a:endParaRPr lang="en-US" sz="1000">
              <a:latin typeface="Times New Roman" pitchFamily="18" charset="0"/>
            </a:endParaRPr>
          </a:p>
        </p:txBody>
      </p:sp>
      <p:sp>
        <p:nvSpPr>
          <p:cNvPr id="2" name="Date Placeholder 1"/>
          <p:cNvSpPr>
            <a:spLocks noGrp="1"/>
          </p:cNvSpPr>
          <p:nvPr>
            <p:ph type="dt" sz="half" idx="10"/>
          </p:nvPr>
        </p:nvSpPr>
        <p:spPr/>
        <p:txBody>
          <a:bodyPr/>
          <a:lstStyle/>
          <a:p>
            <a:pPr>
              <a:defRPr/>
            </a:pPr>
            <a:fld id="{C2658B43-EADC-4EFC-937A-B8583AC0E3ED}"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2"/>
          <p:cNvPicPr>
            <a:picLocks noChangeAspect="1" noChangeArrowheads="1"/>
          </p:cNvPicPr>
          <p:nvPr/>
        </p:nvPicPr>
        <p:blipFill>
          <a:blip r:embed="rId2"/>
          <a:srcRect/>
          <a:stretch>
            <a:fillRect/>
          </a:stretch>
        </p:blipFill>
        <p:spPr bwMode="auto">
          <a:xfrm>
            <a:off x="304800" y="619125"/>
            <a:ext cx="8543925" cy="3343275"/>
          </a:xfrm>
          <a:prstGeom prst="rect">
            <a:avLst/>
          </a:prstGeom>
          <a:noFill/>
          <a:ln w="9525">
            <a:noFill/>
            <a:miter lim="800000"/>
            <a:headEnd/>
            <a:tailEnd/>
          </a:ln>
        </p:spPr>
      </p:pic>
      <p:sp>
        <p:nvSpPr>
          <p:cNvPr id="61442" name="TextBox 1"/>
          <p:cNvSpPr txBox="1">
            <a:spLocks noChangeArrowheads="1"/>
          </p:cNvSpPr>
          <p:nvPr/>
        </p:nvSpPr>
        <p:spPr bwMode="auto">
          <a:xfrm>
            <a:off x="152400" y="5638800"/>
            <a:ext cx="8686800" cy="830263"/>
          </a:xfrm>
          <a:prstGeom prst="rect">
            <a:avLst/>
          </a:prstGeom>
          <a:noFill/>
          <a:ln w="9525">
            <a:noFill/>
            <a:miter lim="800000"/>
            <a:headEnd/>
            <a:tailEnd/>
          </a:ln>
        </p:spPr>
        <p:txBody>
          <a:bodyPr>
            <a:spAutoFit/>
          </a:bodyPr>
          <a:lstStyle/>
          <a:p>
            <a:r>
              <a:rPr lang="en-US" sz="1600">
                <a:latin typeface="Calibri" pitchFamily="34" charset="0"/>
              </a:rPr>
              <a:t>Exhibit 4.8 Metaphorical Journeys through 23 Nations</a:t>
            </a:r>
          </a:p>
          <a:p>
            <a:r>
              <a:rPr lang="en-US" sz="1600">
                <a:latin typeface="Calibri" pitchFamily="34" charset="0"/>
              </a:rPr>
              <a:t>Source: Martin J. Gannon, Understanding global Cultures, Metaphorical Journeys through 23 Nations, 2nd ed. Copright 2001.</a:t>
            </a:r>
          </a:p>
        </p:txBody>
      </p:sp>
      <p:sp>
        <p:nvSpPr>
          <p:cNvPr id="12" name="Slide Number Placeholder 5"/>
          <p:cNvSpPr txBox="1">
            <a:spLocks/>
          </p:cNvSpPr>
          <p:nvPr/>
        </p:nvSpPr>
        <p:spPr>
          <a:xfrm>
            <a:off x="8639175" y="6515100"/>
            <a:ext cx="463550" cy="273050"/>
          </a:xfrm>
          <a:prstGeom prst="rect">
            <a:avLst/>
          </a:prstGeom>
        </p:spPr>
        <p:txBody>
          <a:bodyPr anchor="b"/>
          <a:lstStyle/>
          <a:p>
            <a:pPr algn="ctr"/>
            <a:r>
              <a:rPr lang="en-US" sz="1000">
                <a:latin typeface="Times New Roman" pitchFamily="18" charset="0"/>
              </a:rPr>
              <a:t>4-</a:t>
            </a:r>
            <a:fld id="{334B6CB5-D1DA-4634-97E3-B9859A3E7F92}" type="slidenum">
              <a:rPr lang="en-US" sz="1000">
                <a:latin typeface="Times New Roman" pitchFamily="18" charset="0"/>
              </a:rPr>
              <a:pPr algn="ctr"/>
              <a:t>29</a:t>
            </a:fld>
            <a:endParaRPr lang="en-US" sz="1000">
              <a:latin typeface="Times New Roman" pitchFamily="18" charset="0"/>
            </a:endParaRPr>
          </a:p>
        </p:txBody>
      </p:sp>
      <p:sp>
        <p:nvSpPr>
          <p:cNvPr id="2" name="Date Placeholder 1"/>
          <p:cNvSpPr>
            <a:spLocks noGrp="1"/>
          </p:cNvSpPr>
          <p:nvPr>
            <p:ph type="dt" sz="half" idx="10"/>
          </p:nvPr>
        </p:nvSpPr>
        <p:spPr/>
        <p:txBody>
          <a:bodyPr/>
          <a:lstStyle/>
          <a:p>
            <a:pPr>
              <a:defRPr/>
            </a:pPr>
            <a:fld id="{14265AD7-E04C-4934-88CE-203A4B010F56}"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rtlCol="0"/>
          <a:lstStyle/>
          <a:p>
            <a:pPr fontAlgn="auto">
              <a:spcAft>
                <a:spcPts val="0"/>
              </a:spcAft>
              <a:defRPr/>
            </a:pPr>
            <a:r>
              <a:rPr lang="en-US"/>
              <a:t>Beliefs</a:t>
            </a:r>
          </a:p>
        </p:txBody>
      </p:sp>
      <p:sp>
        <p:nvSpPr>
          <p:cNvPr id="2" name="Content Placeholder 1"/>
          <p:cNvSpPr>
            <a:spLocks noGrp="1"/>
          </p:cNvSpPr>
          <p:nvPr>
            <p:ph idx="1"/>
          </p:nvPr>
        </p:nvSpPr>
        <p:spPr/>
        <p:txBody>
          <a:bodyPr rtlCol="0">
            <a:normAutofit/>
          </a:bodyPr>
          <a:lstStyle/>
          <a:p>
            <a:pPr fontAlgn="auto">
              <a:spcAft>
                <a:spcPts val="0"/>
              </a:spcAft>
              <a:defRPr/>
            </a:pPr>
            <a:r>
              <a:rPr lang="en-US" dirty="0"/>
              <a:t>Beliefs, which mainly stem from religious training, vary from culture to culture</a:t>
            </a:r>
          </a:p>
          <a:p>
            <a:pPr lvl="1" fontAlgn="auto">
              <a:spcAft>
                <a:spcPts val="0"/>
              </a:spcAft>
              <a:defRPr/>
            </a:pPr>
            <a:r>
              <a:rPr lang="en-US" dirty="0"/>
              <a:t>The western aversion to the number 13 or refusing to walk under a ladder</a:t>
            </a:r>
          </a:p>
          <a:p>
            <a:pPr lvl="1" fontAlgn="auto">
              <a:spcAft>
                <a:spcPts val="0"/>
              </a:spcAft>
              <a:defRPr/>
            </a:pPr>
            <a:r>
              <a:rPr lang="en-US" dirty="0"/>
              <a:t>Japanese concern about Year of the Fire Horse</a:t>
            </a:r>
          </a:p>
          <a:p>
            <a:pPr lvl="1" fontAlgn="auto">
              <a:spcAft>
                <a:spcPts val="0"/>
              </a:spcAft>
              <a:defRPr/>
            </a:pPr>
            <a:r>
              <a:rPr lang="en-US" dirty="0"/>
              <a:t>The Chinese practice of </a:t>
            </a:r>
            <a:r>
              <a:rPr lang="en-US" dirty="0" err="1"/>
              <a:t>Feng</a:t>
            </a:r>
            <a:r>
              <a:rPr lang="en-US" dirty="0"/>
              <a:t> </a:t>
            </a:r>
            <a:r>
              <a:rPr lang="en-US" dirty="0" err="1"/>
              <a:t>Shui</a:t>
            </a:r>
            <a:r>
              <a:rPr lang="en-US" dirty="0"/>
              <a:t> in designing buildings</a:t>
            </a:r>
          </a:p>
          <a:p>
            <a:pPr fontAlgn="auto">
              <a:spcAft>
                <a:spcPts val="0"/>
              </a:spcAft>
              <a:defRPr/>
            </a:pPr>
            <a:endParaRPr lang="en-US" dirty="0"/>
          </a:p>
          <a:p>
            <a:pPr fontAlgn="auto">
              <a:spcAft>
                <a:spcPts val="0"/>
              </a:spcAft>
              <a:defRPr/>
            </a:pPr>
            <a:endParaRPr lang="en-US" dirty="0"/>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rtlCol="0"/>
          <a:lstStyle/>
          <a:p>
            <a:pPr fontAlgn="auto">
              <a:spcAft>
                <a:spcPts val="0"/>
              </a:spcAft>
              <a:defRPr/>
            </a:pPr>
            <a:r>
              <a:rPr lang="en-US"/>
              <a:t>Thought Processes</a:t>
            </a:r>
          </a:p>
        </p:txBody>
      </p:sp>
      <p:sp>
        <p:nvSpPr>
          <p:cNvPr id="2" name="Content Placeholder 1"/>
          <p:cNvSpPr>
            <a:spLocks noGrp="1"/>
          </p:cNvSpPr>
          <p:nvPr>
            <p:ph idx="1"/>
          </p:nvPr>
        </p:nvSpPr>
        <p:spPr/>
        <p:txBody>
          <a:bodyPr rtlCol="0">
            <a:normAutofit/>
          </a:bodyPr>
          <a:lstStyle/>
          <a:p>
            <a:pPr fontAlgn="auto">
              <a:spcAft>
                <a:spcPts val="0"/>
              </a:spcAft>
              <a:defRPr/>
            </a:pPr>
            <a:r>
              <a:rPr lang="en-US" dirty="0"/>
              <a:t>Thought processes also vary across cultures</a:t>
            </a:r>
          </a:p>
          <a:p>
            <a:pPr lvl="1" fontAlgn="auto">
              <a:spcAft>
                <a:spcPts val="0"/>
              </a:spcAft>
              <a:defRPr/>
            </a:pPr>
            <a:r>
              <a:rPr lang="en-US" dirty="0"/>
              <a:t>“Asian and Western” thinking</a:t>
            </a:r>
          </a:p>
          <a:p>
            <a:pPr lvl="1" fontAlgn="auto">
              <a:spcAft>
                <a:spcPts val="0"/>
              </a:spcAft>
              <a:defRPr/>
            </a:pPr>
            <a:r>
              <a:rPr lang="en-US" dirty="0"/>
              <a:t>Other examples?</a:t>
            </a:r>
          </a:p>
          <a:p>
            <a:pPr fontAlgn="auto">
              <a:spcAft>
                <a:spcPts val="0"/>
              </a:spcAft>
              <a:defRPr/>
            </a:pPr>
            <a:endParaRPr lang="en-US" dirty="0"/>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rtlCol="0"/>
          <a:lstStyle/>
          <a:p>
            <a:pPr fontAlgn="auto">
              <a:spcAft>
                <a:spcPts val="0"/>
              </a:spcAft>
              <a:defRPr/>
            </a:pPr>
            <a:r>
              <a:rPr lang="en-US" dirty="0"/>
              <a:t>Cultural Sensitivity and Tolerance</a:t>
            </a:r>
          </a:p>
        </p:txBody>
      </p:sp>
      <p:sp>
        <p:nvSpPr>
          <p:cNvPr id="192515" name="Rectangle 3"/>
          <p:cNvSpPr>
            <a:spLocks noGrp="1" noChangeArrowheads="1"/>
          </p:cNvSpPr>
          <p:nvPr>
            <p:ph type="body" idx="1"/>
          </p:nvPr>
        </p:nvSpPr>
        <p:spPr/>
        <p:txBody>
          <a:bodyPr rtlCol="0">
            <a:normAutofit/>
          </a:bodyPr>
          <a:lstStyle/>
          <a:p>
            <a:pPr fontAlgn="auto">
              <a:spcAft>
                <a:spcPts val="0"/>
              </a:spcAft>
              <a:defRPr/>
            </a:pPr>
            <a:r>
              <a:rPr lang="en-US" dirty="0"/>
              <a:t>Successful foreign marketing begins with </a:t>
            </a:r>
            <a:r>
              <a:rPr lang="en-US" b="1" dirty="0"/>
              <a:t>cultural sensitivity </a:t>
            </a:r>
            <a:r>
              <a:rPr lang="en-US" dirty="0"/>
              <a:t>—being familiar with nuances</a:t>
            </a:r>
          </a:p>
          <a:p>
            <a:pPr fontAlgn="auto">
              <a:spcAft>
                <a:spcPts val="0"/>
              </a:spcAft>
              <a:defRPr/>
            </a:pPr>
            <a:r>
              <a:rPr lang="en-US" dirty="0"/>
              <a:t>A new culture can be viewed objectively, evaluated, and appreciated.</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rtlCol="0">
            <a:normAutofit fontScale="90000"/>
          </a:bodyPr>
          <a:lstStyle/>
          <a:p>
            <a:pPr fontAlgn="auto">
              <a:spcAft>
                <a:spcPts val="0"/>
              </a:spcAft>
              <a:defRPr/>
            </a:pPr>
            <a:r>
              <a:rPr lang="en-US" dirty="0"/>
              <a:t>Cultural Sensitivity Has to Be Cultivated</a:t>
            </a:r>
          </a:p>
        </p:txBody>
      </p:sp>
      <p:sp>
        <p:nvSpPr>
          <p:cNvPr id="193539" name="Rectangle 3"/>
          <p:cNvSpPr>
            <a:spLocks noGrp="1" noChangeArrowheads="1"/>
          </p:cNvSpPr>
          <p:nvPr>
            <p:ph type="body" idx="1"/>
          </p:nvPr>
        </p:nvSpPr>
        <p:spPr/>
        <p:txBody>
          <a:bodyPr rtlCol="0">
            <a:normAutofit/>
          </a:bodyPr>
          <a:lstStyle/>
          <a:p>
            <a:pPr fontAlgn="auto">
              <a:spcAft>
                <a:spcPts val="0"/>
              </a:spcAft>
              <a:defRPr/>
            </a:pPr>
            <a:r>
              <a:rPr lang="en-US" dirty="0"/>
              <a:t>Cultural sensitivity can be developed by acquiring knowledge about a culture including:</a:t>
            </a:r>
          </a:p>
          <a:p>
            <a:pPr lvl="1" fontAlgn="auto">
              <a:spcAft>
                <a:spcPts val="0"/>
              </a:spcAft>
              <a:defRPr/>
            </a:pPr>
            <a:r>
              <a:rPr lang="en-US" dirty="0"/>
              <a:t>Different meanings of</a:t>
            </a:r>
            <a:r>
              <a:rPr lang="en-US" dirty="0">
                <a:solidFill>
                  <a:schemeClr val="tx1"/>
                </a:solidFill>
              </a:rPr>
              <a:t> </a:t>
            </a:r>
            <a:r>
              <a:rPr lang="en-US" dirty="0">
                <a:solidFill>
                  <a:srgbClr val="FF0000"/>
                </a:solidFill>
              </a:rPr>
              <a:t>colors</a:t>
            </a:r>
            <a:r>
              <a:rPr lang="en-US" dirty="0"/>
              <a:t>,</a:t>
            </a:r>
            <a:r>
              <a:rPr lang="en-US" dirty="0">
                <a:solidFill>
                  <a:schemeClr val="tx1"/>
                </a:solidFill>
              </a:rPr>
              <a:t> </a:t>
            </a:r>
            <a:r>
              <a:rPr lang="en-US" dirty="0"/>
              <a:t>and different</a:t>
            </a:r>
            <a:r>
              <a:rPr lang="en-US" dirty="0">
                <a:solidFill>
                  <a:schemeClr val="tx1"/>
                </a:solidFill>
              </a:rPr>
              <a:t> </a:t>
            </a:r>
            <a:r>
              <a:rPr lang="en-US" dirty="0">
                <a:solidFill>
                  <a:schemeClr val="accent2"/>
                </a:solidFill>
              </a:rPr>
              <a:t>tastes</a:t>
            </a:r>
          </a:p>
          <a:p>
            <a:pPr lvl="1" fontAlgn="auto">
              <a:spcAft>
                <a:spcPts val="0"/>
              </a:spcAft>
              <a:defRPr/>
            </a:pPr>
            <a:r>
              <a:rPr lang="en-US" dirty="0">
                <a:solidFill>
                  <a:schemeClr val="bg1">
                    <a:lumMod val="50000"/>
                  </a:schemeClr>
                </a:solidFill>
              </a:rPr>
              <a:t>General facts about a culture</a:t>
            </a:r>
          </a:p>
          <a:p>
            <a:pPr fontAlgn="auto">
              <a:lnSpc>
                <a:spcPct val="90000"/>
              </a:lnSpc>
              <a:spcAft>
                <a:spcPts val="0"/>
              </a:spcAft>
              <a:defRPr/>
            </a:pPr>
            <a:r>
              <a:rPr lang="en-US" dirty="0"/>
              <a:t>It can also be developed by learning the more in-depth meaning of cultural facts:  </a:t>
            </a:r>
          </a:p>
          <a:p>
            <a:pPr lvl="1" fontAlgn="auto">
              <a:lnSpc>
                <a:spcPct val="90000"/>
              </a:lnSpc>
              <a:spcAft>
                <a:spcPts val="0"/>
              </a:spcAft>
              <a:defRPr/>
            </a:pPr>
            <a:r>
              <a:rPr lang="en-US" dirty="0"/>
              <a:t>The meaning of time, and attitudes toward people</a:t>
            </a:r>
          </a:p>
          <a:p>
            <a:pPr lvl="1" fontAlgn="auto">
              <a:lnSpc>
                <a:spcPct val="90000"/>
              </a:lnSpc>
              <a:spcAft>
                <a:spcPts val="0"/>
              </a:spcAft>
              <a:defRPr/>
            </a:pPr>
            <a:r>
              <a:rPr lang="en-US" dirty="0"/>
              <a:t>Developing a degree of insight </a:t>
            </a:r>
          </a:p>
          <a:p>
            <a:pPr lvl="1" fontAlgn="auto">
              <a:lnSpc>
                <a:spcPct val="90000"/>
              </a:lnSpc>
              <a:spcAft>
                <a:spcPts val="0"/>
              </a:spcAft>
              <a:defRPr/>
            </a:pPr>
            <a:endParaRPr lang="en-US" dirty="0"/>
          </a:p>
          <a:p>
            <a:pPr marL="0" indent="0" fontAlgn="auto">
              <a:lnSpc>
                <a:spcPct val="90000"/>
              </a:lnSpc>
              <a:spcAft>
                <a:spcPts val="0"/>
              </a:spcAft>
              <a:buFont typeface="Wingdings" pitchFamily="2" charset="2"/>
              <a:buNone/>
              <a:defRPr/>
            </a:pPr>
            <a:endParaRPr lang="en-US" dirty="0"/>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rtlCol="0"/>
          <a:lstStyle/>
          <a:p>
            <a:pPr fontAlgn="auto">
              <a:spcAft>
                <a:spcPts val="0"/>
              </a:spcAft>
              <a:defRPr/>
            </a:pPr>
            <a:r>
              <a:rPr lang="en-US"/>
              <a:t>Resistance to Change</a:t>
            </a:r>
          </a:p>
        </p:txBody>
      </p:sp>
      <p:sp>
        <p:nvSpPr>
          <p:cNvPr id="195587" name="Rectangle 3"/>
          <p:cNvSpPr>
            <a:spLocks noGrp="1" noChangeArrowheads="1"/>
          </p:cNvSpPr>
          <p:nvPr>
            <p:ph type="body" idx="1"/>
          </p:nvPr>
        </p:nvSpPr>
        <p:spPr/>
        <p:txBody>
          <a:bodyPr rtlCol="0">
            <a:normAutofit/>
          </a:bodyPr>
          <a:lstStyle/>
          <a:p>
            <a:pPr fontAlgn="auto">
              <a:spcAft>
                <a:spcPts val="0"/>
              </a:spcAft>
              <a:defRPr/>
            </a:pPr>
            <a:r>
              <a:rPr lang="en-US" dirty="0"/>
              <a:t>Although some cultures embrace change others are resistant to it</a:t>
            </a:r>
          </a:p>
          <a:p>
            <a:pPr lvl="1" fontAlgn="auto">
              <a:spcAft>
                <a:spcPts val="0"/>
              </a:spcAft>
              <a:defRPr/>
            </a:pPr>
            <a:r>
              <a:rPr lang="en-US" dirty="0"/>
              <a:t>Working women in </a:t>
            </a:r>
            <a:r>
              <a:rPr lang="en-US" dirty="0">
                <a:solidFill>
                  <a:srgbClr val="FF0000"/>
                </a:solidFill>
              </a:rPr>
              <a:t>masculine societies </a:t>
            </a:r>
            <a:r>
              <a:rPr lang="en-US" dirty="0"/>
              <a:t>like Saudi Arabia</a:t>
            </a:r>
          </a:p>
          <a:p>
            <a:pPr lvl="1" fontAlgn="auto">
              <a:spcAft>
                <a:spcPts val="0"/>
              </a:spcAft>
              <a:defRPr/>
            </a:pPr>
            <a:r>
              <a:rPr lang="en-US" dirty="0"/>
              <a:t>Lack of acceptance of GM foods (or “</a:t>
            </a:r>
            <a:r>
              <a:rPr lang="en-US" dirty="0" err="1"/>
              <a:t>Frankenfood</a:t>
            </a:r>
            <a:r>
              <a:rPr lang="en-US" dirty="0"/>
              <a:t>”) in Europe</a:t>
            </a:r>
          </a:p>
          <a:p>
            <a:pPr fontAlgn="auto">
              <a:spcAft>
                <a:spcPts val="0"/>
              </a:spcAft>
              <a:defRPr/>
            </a:pPr>
            <a:endParaRPr lang="en-US" dirty="0">
              <a:solidFill>
                <a:srgbClr val="CC3300"/>
              </a:solidFill>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2"/>
          <p:cNvPicPr>
            <a:picLocks noChangeAspect="1" noChangeArrowheads="1"/>
          </p:cNvPicPr>
          <p:nvPr/>
        </p:nvPicPr>
        <p:blipFill>
          <a:blip r:embed="rId2"/>
          <a:srcRect/>
          <a:stretch>
            <a:fillRect/>
          </a:stretch>
        </p:blipFill>
        <p:spPr bwMode="auto">
          <a:xfrm>
            <a:off x="261938" y="1304925"/>
            <a:ext cx="8620125" cy="4248150"/>
          </a:xfrm>
          <a:prstGeom prst="rect">
            <a:avLst/>
          </a:prstGeom>
          <a:noFill/>
          <a:ln w="9525">
            <a:noFill/>
            <a:miter lim="800000"/>
            <a:headEnd/>
            <a:tailEnd/>
          </a:ln>
        </p:spPr>
      </p:pic>
      <p:sp>
        <p:nvSpPr>
          <p:cNvPr id="12" name="Slide Number Placeholder 5"/>
          <p:cNvSpPr txBox="1">
            <a:spLocks/>
          </p:cNvSpPr>
          <p:nvPr/>
        </p:nvSpPr>
        <p:spPr>
          <a:xfrm>
            <a:off x="8639175" y="6515100"/>
            <a:ext cx="463550" cy="273050"/>
          </a:xfrm>
          <a:prstGeom prst="rect">
            <a:avLst/>
          </a:prstGeom>
        </p:spPr>
        <p:txBody>
          <a:bodyPr anchor="b"/>
          <a:lstStyle/>
          <a:p>
            <a:pPr algn="ctr"/>
            <a:r>
              <a:rPr lang="en-US" sz="1000">
                <a:latin typeface="Times New Roman" pitchFamily="18" charset="0"/>
              </a:rPr>
              <a:t>4-</a:t>
            </a:r>
            <a:fld id="{3DD6854D-AA62-4B0A-8B2F-0E62D0F3A207}" type="slidenum">
              <a:rPr lang="en-US" sz="1000">
                <a:latin typeface="Times New Roman" pitchFamily="18" charset="0"/>
              </a:rPr>
              <a:pPr algn="ctr"/>
              <a:t>35</a:t>
            </a:fld>
            <a:endParaRPr lang="en-US" sz="1000">
              <a:latin typeface="Times New Roman" pitchFamily="18" charset="0"/>
            </a:endParaRPr>
          </a:p>
        </p:txBody>
      </p:sp>
      <p:sp>
        <p:nvSpPr>
          <p:cNvPr id="2" name="Date Placeholder 1"/>
          <p:cNvSpPr>
            <a:spLocks noGrp="1"/>
          </p:cNvSpPr>
          <p:nvPr>
            <p:ph type="dt" sz="half" idx="10"/>
          </p:nvPr>
        </p:nvSpPr>
        <p:spPr/>
        <p:txBody>
          <a:bodyPr/>
          <a:lstStyle/>
          <a:p>
            <a:pPr>
              <a:defRPr/>
            </a:pPr>
            <a:fld id="{DAD6CD5B-3D8F-414D-8AA4-5FC82F955413}" type="datetime1">
              <a:rPr lang="en-US" smtClean="0"/>
              <a:t>8/2/2020</a:t>
            </a:fld>
            <a:endParaRPr lang="en-US"/>
          </a:p>
        </p:txBody>
      </p:sp>
      <p:sp>
        <p:nvSpPr>
          <p:cNvPr id="3" name="Footer Placeholder 2"/>
          <p:cNvSpPr>
            <a:spLocks noGrp="1"/>
          </p:cNvSpPr>
          <p:nvPr>
            <p:ph type="ftr" sz="quarter" idx="11"/>
          </p:nvPr>
        </p:nvSpPr>
        <p:spPr/>
        <p:txBody>
          <a:bodyPr/>
          <a:lstStyle/>
          <a:p>
            <a:pPr>
              <a:defRPr/>
            </a:pPr>
            <a:r>
              <a:rPr lang="en-CA"/>
              <a:t>College of the North Atlantic Qatar Winter 2020 - Peter Robertson</a:t>
            </a:r>
            <a:endParaRPr lang="en-US"/>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10062</TotalTime>
  <Words>3065</Words>
  <Application>Microsoft Office PowerPoint</Application>
  <PresentationFormat>On-screen Show (4:3)</PresentationFormat>
  <Paragraphs>259</Paragraphs>
  <Slides>35</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Calisto MT</vt:lpstr>
      <vt:lpstr>Times New Roman</vt:lpstr>
      <vt:lpstr>Wingdings</vt:lpstr>
      <vt:lpstr>Office Theme</vt:lpstr>
      <vt:lpstr>Cultural Dynamics in Assessing Global Markets</vt:lpstr>
      <vt:lpstr>Learning Objectives</vt:lpstr>
      <vt:lpstr>Culture’s Pervasive Impact</vt:lpstr>
      <vt:lpstr>PowerPoint Presentation</vt:lpstr>
      <vt:lpstr>Culture’s Pervasive Impact</vt:lpstr>
      <vt:lpstr>PowerPoint Presentation</vt:lpstr>
      <vt:lpstr>PowerPoint Presentation</vt:lpstr>
      <vt:lpstr>Three Definitions of Culture</vt:lpstr>
      <vt:lpstr>PowerPoint Presentation</vt:lpstr>
      <vt:lpstr>Origins of Culture:  Geography</vt:lpstr>
      <vt:lpstr>Origins of Culture:  History</vt:lpstr>
      <vt:lpstr>Origins of Culture:  History</vt:lpstr>
      <vt:lpstr>Origins of Culture:  The Political Economy</vt:lpstr>
      <vt:lpstr>Origins of Culture:  Technology</vt:lpstr>
      <vt:lpstr>PowerPoint Presentation</vt:lpstr>
      <vt:lpstr>Origins of Culture: Social Institutions</vt:lpstr>
      <vt:lpstr>Origins of Culture: Social Institutions</vt:lpstr>
      <vt:lpstr>Origins of Culture: Social Institutions</vt:lpstr>
      <vt:lpstr>PowerPoint Presentation</vt:lpstr>
      <vt:lpstr>Cultural Values</vt:lpstr>
      <vt:lpstr>Individualism/Collectivism Index</vt:lpstr>
      <vt:lpstr>Power Distance Index</vt:lpstr>
      <vt:lpstr>Uncertainty Avoidance Index</vt:lpstr>
      <vt:lpstr>PowerPoint Presentation</vt:lpstr>
      <vt:lpstr>Rituals and Symbols</vt:lpstr>
      <vt:lpstr>Rituals and Symbols</vt:lpstr>
      <vt:lpstr>Whose English?</vt:lpstr>
      <vt:lpstr>PowerPoint Presentation</vt:lpstr>
      <vt:lpstr>PowerPoint Presentation</vt:lpstr>
      <vt:lpstr>Beliefs</vt:lpstr>
      <vt:lpstr>Thought Processes</vt:lpstr>
      <vt:lpstr>Cultural Sensitivity and Tolerance</vt:lpstr>
      <vt:lpstr>Cultural Sensitivity Has to Be Cultivated</vt:lpstr>
      <vt:lpstr>Resistance to Change</vt:lpstr>
      <vt:lpstr>PowerPoint Presentation</vt:lpstr>
    </vt:vector>
  </TitlesOfParts>
  <Company>UWEC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HERE</dc:title>
  <dc:creator>Weiser, Jeri Lynn</dc:creator>
  <cp:lastModifiedBy>Peter Robertson</cp:lastModifiedBy>
  <cp:revision>103</cp:revision>
  <cp:lastPrinted>2020-01-08T14:02:42Z</cp:lastPrinted>
  <dcterms:created xsi:type="dcterms:W3CDTF">2012-06-12T18:12:15Z</dcterms:created>
  <dcterms:modified xsi:type="dcterms:W3CDTF">2020-08-04T14:49:06Z</dcterms:modified>
</cp:coreProperties>
</file>